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Montserrat SemiBold"/>
      <p:regular r:id="rId56"/>
      <p:bold r:id="rId57"/>
      <p:italic r:id="rId58"/>
      <p:boldItalic r:id="rId59"/>
    </p:embeddedFont>
    <p:embeddedFont>
      <p:font typeface="Roboto"/>
      <p:regular r:id="rId60"/>
      <p:bold r:id="rId61"/>
      <p:italic r:id="rId62"/>
      <p:boldItalic r:id="rId63"/>
    </p:embeddedFont>
    <p:embeddedFont>
      <p:font typeface="Montserrat"/>
      <p:regular r:id="rId64"/>
      <p:bold r:id="rId65"/>
      <p:italic r:id="rId66"/>
      <p:boldItalic r:id="rId67"/>
    </p:embeddedFont>
    <p:embeddedFont>
      <p:font typeface="Montserrat Medium"/>
      <p:regular r:id="rId68"/>
      <p:bold r:id="rId69"/>
      <p:italic r:id="rId70"/>
      <p:boldItalic r:id="rId71"/>
    </p:embeddedFont>
    <p:embeddedFont>
      <p:font typeface="Montserrat Light"/>
      <p:regular r:id="rId72"/>
      <p:bold r:id="rId73"/>
      <p:italic r:id="rId74"/>
      <p:boldItalic r:id="rId75"/>
    </p:embeddedFont>
    <p:embeddedFont>
      <p:font typeface="Montserrat ExtraBold"/>
      <p:bold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Light-bold.fntdata"/><Relationship Id="rId72" Type="http://schemas.openxmlformats.org/officeDocument/2006/relationships/font" Target="fonts/MontserratLight-regular.fntdata"/><Relationship Id="rId31" Type="http://schemas.openxmlformats.org/officeDocument/2006/relationships/slide" Target="slides/slide25.xml"/><Relationship Id="rId75" Type="http://schemas.openxmlformats.org/officeDocument/2006/relationships/font" Target="fonts/MontserratLight-boldItalic.fntdata"/><Relationship Id="rId30" Type="http://schemas.openxmlformats.org/officeDocument/2006/relationships/slide" Target="slides/slide24.xml"/><Relationship Id="rId74" Type="http://schemas.openxmlformats.org/officeDocument/2006/relationships/font" Target="fonts/MontserratLight-italic.fntdata"/><Relationship Id="rId33" Type="http://schemas.openxmlformats.org/officeDocument/2006/relationships/slide" Target="slides/slide27.xml"/><Relationship Id="rId77" Type="http://schemas.openxmlformats.org/officeDocument/2006/relationships/font" Target="fonts/MontserratExtraBold-boldItalic.fntdata"/><Relationship Id="rId32" Type="http://schemas.openxmlformats.org/officeDocument/2006/relationships/slide" Target="slides/slide26.xml"/><Relationship Id="rId76" Type="http://schemas.openxmlformats.org/officeDocument/2006/relationships/font" Target="fonts/MontserratExtraBo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Medium-boldItalic.fntdata"/><Relationship Id="rId70" Type="http://schemas.openxmlformats.org/officeDocument/2006/relationships/font" Target="fonts/Montserrat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Montserrat-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Montserrat-italic.fntdata"/><Relationship Id="rId21" Type="http://schemas.openxmlformats.org/officeDocument/2006/relationships/slide" Target="slides/slide15.xml"/><Relationship Id="rId65" Type="http://schemas.openxmlformats.org/officeDocument/2006/relationships/font" Target="fonts/Montserrat-bold.fntdata"/><Relationship Id="rId24" Type="http://schemas.openxmlformats.org/officeDocument/2006/relationships/slide" Target="slides/slide18.xml"/><Relationship Id="rId68" Type="http://schemas.openxmlformats.org/officeDocument/2006/relationships/font" Target="fonts/MontserratMedium-regular.fntdata"/><Relationship Id="rId23" Type="http://schemas.openxmlformats.org/officeDocument/2006/relationships/slide" Target="slides/slide17.xml"/><Relationship Id="rId67" Type="http://schemas.openxmlformats.org/officeDocument/2006/relationships/font" Target="fonts/Montserrat-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SemiBold-bold.fntdata"/><Relationship Id="rId12" Type="http://schemas.openxmlformats.org/officeDocument/2006/relationships/slide" Target="slides/slide6.xml"/><Relationship Id="rId56" Type="http://schemas.openxmlformats.org/officeDocument/2006/relationships/font" Target="fonts/MontserratSemiBold-regular.fntdata"/><Relationship Id="rId15" Type="http://schemas.openxmlformats.org/officeDocument/2006/relationships/slide" Target="slides/slide9.xml"/><Relationship Id="rId59" Type="http://schemas.openxmlformats.org/officeDocument/2006/relationships/font" Target="fonts/MontserratSemiBold-boldItalic.fntdata"/><Relationship Id="rId14" Type="http://schemas.openxmlformats.org/officeDocument/2006/relationships/slide" Target="slides/slide8.xml"/><Relationship Id="rId58" Type="http://schemas.openxmlformats.org/officeDocument/2006/relationships/font" Target="fonts/Montserrat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ebc90e32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ebc90e32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6ebc90e32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6ebc90e32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6ebc90e32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6ebc90e32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6ebc90e32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6ebc90e32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e0e4643a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6e0e4643a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f0fffe3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f0fffe3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6e0e4643a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6e0e4643a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6e0e4643a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6e0e4643a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6ebc90e3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6ebc90e3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f0fffe3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f0fffe3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6f0fffe3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6f0fffe3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ebc90e32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ebc90e32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6e0e4643a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6e0e4643a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6ebc90e32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6ebc90e32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6f0fffe33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6f0fffe33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6f0fffe33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f0fffe3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6ebc90e32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6ebc90e32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f0fffe3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f0fffe3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6f0fffe33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6f0fffe33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6ebc90e32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6ebc90e32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6f0fffe33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6f0fffe33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6f0fffe33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6f0fffe33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0d91e1f6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70d91e1f6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6f0fffe33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6f0fffe33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6f0fffe33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6f0fffe33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6f0fffe33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6f0fffe33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6f0fffe33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6f0fffe33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6f0fffe33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6f0fffe33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6f0fffe33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6f0fffe33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6f0fffe331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6f0fffe331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6f0fffe33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6f0fffe33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6f0fffe33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6f0fffe33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6f0fffe33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6f0fffe33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70d91e1f6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70d91e1f6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6f0fffe33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6f0fffe33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6f0fffe33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6f0fffe33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6f0fffe33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6f0fffe33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6f0fffe33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6f0fffe33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6f0fffe33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6f0fffe33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6f0fffe33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6f0fffe33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6f0fffe33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6f0fffe33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89279fe5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89279fe5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6f0fffe33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6f0fffe33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6f0fffe33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6f0fffe33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0d91e1f6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70d91e1f6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ebc90e32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ebc90e32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Today I’m going to talk to you about Identity and access </a:t>
            </a:r>
            <a:r>
              <a:rPr lang="en-GB"/>
              <a:t>management. This is the image I usualy see when I talk to people about IAM but do worry! I’m scared too. You can usually tell a good IAM engineer by their 100 yard stare and they twitch every time you mention “password policy”. We are going to talk about the three As….. the “z” here is from the american enlish and the “s” from the british which is difficult for me because I want to be accurate and use the Z since thats what the idenrty has settled on but I also want to use the “s” because I want to be right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ebc90e3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ebc90e3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ebc90e32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ebc90e32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Talk about the custom k8s port forward system we had at Ava what allows you to enter a business reason, get manager approval and then perform a port forward and all http calls were recorded for access to custom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6ebc90e32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6ebc90e32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reaker page 1">
  <p:cSld name="CUSTOM">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idx="1" type="body"/>
          </p:nvPr>
        </p:nvSpPr>
        <p:spPr>
          <a:xfrm>
            <a:off x="6450000" y="1152475"/>
            <a:ext cx="2541600" cy="2946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65" name="Google Shape;65;p13"/>
          <p:cNvPicPr preferRelativeResize="0"/>
          <p:nvPr/>
        </p:nvPicPr>
        <p:blipFill>
          <a:blip r:embed="rId3">
            <a:alphaModFix/>
          </a:blip>
          <a:stretch>
            <a:fillRect/>
          </a:stretch>
        </p:blipFill>
        <p:spPr>
          <a:xfrm>
            <a:off x="7460063" y="4284800"/>
            <a:ext cx="1519201" cy="1074112"/>
          </a:xfrm>
          <a:prstGeom prst="rect">
            <a:avLst/>
          </a:prstGeom>
          <a:noFill/>
          <a:ln>
            <a:noFill/>
          </a:ln>
        </p:spPr>
      </p:pic>
      <p:sp>
        <p:nvSpPr>
          <p:cNvPr id="66" name="Google Shape;66;p13"/>
          <p:cNvSpPr txBox="1"/>
          <p:nvPr>
            <p:ph type="title"/>
          </p:nvPr>
        </p:nvSpPr>
        <p:spPr>
          <a:xfrm>
            <a:off x="311700" y="250950"/>
            <a:ext cx="8767500" cy="5253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7" name="Google Shape;67;p13"/>
          <p:cNvSpPr txBox="1"/>
          <p:nvPr>
            <p:ph idx="2" type="body"/>
          </p:nvPr>
        </p:nvSpPr>
        <p:spPr>
          <a:xfrm>
            <a:off x="311750" y="1152475"/>
            <a:ext cx="2541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 name="Google Shape;68;p13"/>
          <p:cNvSpPr txBox="1"/>
          <p:nvPr>
            <p:ph idx="3" type="body"/>
          </p:nvPr>
        </p:nvSpPr>
        <p:spPr>
          <a:xfrm>
            <a:off x="3424650" y="1152475"/>
            <a:ext cx="2541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 name="Google Shape;69;p13"/>
          <p:cNvSpPr txBox="1"/>
          <p:nvPr>
            <p:ph idx="4"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ookends" type="tx">
  <p:cSld name="TITLE_AND_BODY">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idx="1"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76" name="Google Shape;76;p15"/>
          <p:cNvPicPr preferRelativeResize="0"/>
          <p:nvPr/>
        </p:nvPicPr>
        <p:blipFill>
          <a:blip r:embed="rId3">
            <a:alphaModFix/>
          </a:blip>
          <a:stretch>
            <a:fillRect/>
          </a:stretch>
        </p:blipFill>
        <p:spPr>
          <a:xfrm>
            <a:off x="3176425" y="81850"/>
            <a:ext cx="2956052" cy="2090000"/>
          </a:xfrm>
          <a:prstGeom prst="rect">
            <a:avLst/>
          </a:prstGeom>
          <a:noFill/>
          <a:ln>
            <a:noFill/>
          </a:ln>
        </p:spPr>
      </p:pic>
      <p:sp>
        <p:nvSpPr>
          <p:cNvPr id="77" name="Google Shape;77;p15"/>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8" name="Google Shape;78;p15"/>
          <p:cNvSpPr txBox="1"/>
          <p:nvPr>
            <p:ph idx="2"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5"/>
          <p:cNvSpPr txBox="1"/>
          <p:nvPr>
            <p:ph idx="3"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 name="Google Shape;80;p15"/>
          <p:cNvSpPr txBox="1"/>
          <p:nvPr>
            <p:ph idx="4"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 name="Google Shape;81;p15"/>
          <p:cNvSpPr txBox="1"/>
          <p:nvPr>
            <p:ph idx="5"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ookends">
  <p:cSld name="CUSTOM_1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idx="1"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 name="Google Shape;84;p16"/>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85" name="Google Shape;85;p16"/>
          <p:cNvSpPr txBox="1"/>
          <p:nvPr>
            <p:ph idx="2"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6"/>
          <p:cNvSpPr txBox="1"/>
          <p:nvPr>
            <p:ph idx="3"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7" name="Google Shape;87;p16"/>
          <p:cNvSpPr txBox="1"/>
          <p:nvPr>
            <p:ph idx="4"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8" name="Google Shape;88;p16"/>
          <p:cNvSpPr txBox="1"/>
          <p:nvPr>
            <p:ph idx="5"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89" name="Google Shape;89;p16"/>
          <p:cNvPicPr preferRelativeResize="0"/>
          <p:nvPr/>
        </p:nvPicPr>
        <p:blipFill>
          <a:blip r:embed="rId3">
            <a:alphaModFix/>
          </a:blip>
          <a:stretch>
            <a:fillRect/>
          </a:stretch>
        </p:blipFill>
        <p:spPr>
          <a:xfrm>
            <a:off x="3176425" y="81850"/>
            <a:ext cx="2956052" cy="2090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ookends">
  <p:cSld name="CUSTOM_12">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idx="1"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2" name="Google Shape;92;p17"/>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93" name="Google Shape;93;p17"/>
          <p:cNvSpPr txBox="1"/>
          <p:nvPr>
            <p:ph idx="2"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7"/>
          <p:cNvSpPr txBox="1"/>
          <p:nvPr>
            <p:ph idx="3"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5" name="Google Shape;95;p17"/>
          <p:cNvSpPr txBox="1"/>
          <p:nvPr>
            <p:ph idx="4"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6" name="Google Shape;96;p17"/>
          <p:cNvSpPr txBox="1"/>
          <p:nvPr>
            <p:ph idx="5"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97" name="Google Shape;97;p17"/>
          <p:cNvPicPr preferRelativeResize="0"/>
          <p:nvPr/>
        </p:nvPicPr>
        <p:blipFill>
          <a:blip r:embed="rId3">
            <a:alphaModFix/>
          </a:blip>
          <a:stretch>
            <a:fillRect/>
          </a:stretch>
        </p:blipFill>
        <p:spPr>
          <a:xfrm>
            <a:off x="3176425" y="81850"/>
            <a:ext cx="2956052" cy="2090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ookends">
  <p:cSld name="CUSTOM_13">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00" name="Google Shape;100;p18"/>
          <p:cNvSpPr txBox="1"/>
          <p:nvPr>
            <p:ph idx="1"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8"/>
          <p:cNvSpPr txBox="1"/>
          <p:nvPr>
            <p:ph idx="2"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2" name="Google Shape;102;p18"/>
          <p:cNvSpPr txBox="1"/>
          <p:nvPr>
            <p:ph idx="3"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3" name="Google Shape;103;p18"/>
          <p:cNvSpPr txBox="1"/>
          <p:nvPr>
            <p:ph idx="4"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04" name="Google Shape;104;p18"/>
          <p:cNvPicPr preferRelativeResize="0"/>
          <p:nvPr/>
        </p:nvPicPr>
        <p:blipFill>
          <a:blip r:embed="rId3">
            <a:alphaModFix/>
          </a:blip>
          <a:stretch>
            <a:fillRect/>
          </a:stretch>
        </p:blipFill>
        <p:spPr>
          <a:xfrm>
            <a:off x="3176425" y="81850"/>
            <a:ext cx="2956052" cy="2090000"/>
          </a:xfrm>
          <a:prstGeom prst="rect">
            <a:avLst/>
          </a:prstGeom>
          <a:noFill/>
          <a:ln>
            <a:noFill/>
          </a:ln>
        </p:spPr>
      </p:pic>
      <p:sp>
        <p:nvSpPr>
          <p:cNvPr id="105" name="Google Shape;105;p18"/>
          <p:cNvSpPr txBox="1"/>
          <p:nvPr>
            <p:ph idx="5"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Bookends">
  <p:cSld name="CUSTOM_14">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idx="1"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8" name="Google Shape;108;p19"/>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09" name="Google Shape;109;p19"/>
          <p:cNvSpPr txBox="1"/>
          <p:nvPr>
            <p:ph idx="2"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9"/>
          <p:cNvSpPr txBox="1"/>
          <p:nvPr>
            <p:ph idx="3"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1" name="Google Shape;111;p19"/>
          <p:cNvSpPr txBox="1"/>
          <p:nvPr>
            <p:ph idx="4"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 name="Google Shape;112;p19"/>
          <p:cNvSpPr txBox="1"/>
          <p:nvPr>
            <p:ph idx="5"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13" name="Google Shape;113;p19"/>
          <p:cNvPicPr preferRelativeResize="0"/>
          <p:nvPr/>
        </p:nvPicPr>
        <p:blipFill>
          <a:blip r:embed="rId3">
            <a:alphaModFix/>
          </a:blip>
          <a:stretch>
            <a:fillRect/>
          </a:stretch>
        </p:blipFill>
        <p:spPr>
          <a:xfrm>
            <a:off x="3176425" y="81850"/>
            <a:ext cx="2956052" cy="2090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2_2">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17" name="Google Shape;117;p20"/>
          <p:cNvPicPr preferRelativeResize="0"/>
          <p:nvPr/>
        </p:nvPicPr>
        <p:blipFill>
          <a:blip r:embed="rId2">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lumns 1">
  <p:cSld name="TITLE_AND_TWO_COLUMNS_1">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0" name="Google Shape;120;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1" name="Google Shape;121;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23" name="Google Shape;123;p21"/>
          <p:cNvPicPr preferRelativeResize="0"/>
          <p:nvPr/>
        </p:nvPicPr>
        <p:blipFill>
          <a:blip r:embed="rId2">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reaker page 1">
  <p:cSld name="CUSTOM">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2"/>
          <p:cNvSpPr txBox="1"/>
          <p:nvPr>
            <p:ph idx="1" type="body"/>
          </p:nvPr>
        </p:nvSpPr>
        <p:spPr>
          <a:xfrm>
            <a:off x="6450000" y="1152475"/>
            <a:ext cx="2541600" cy="2946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26" name="Google Shape;126;p22"/>
          <p:cNvPicPr preferRelativeResize="0"/>
          <p:nvPr/>
        </p:nvPicPr>
        <p:blipFill>
          <a:blip r:embed="rId3">
            <a:alphaModFix/>
          </a:blip>
          <a:stretch>
            <a:fillRect/>
          </a:stretch>
        </p:blipFill>
        <p:spPr>
          <a:xfrm>
            <a:off x="7460063" y="4284800"/>
            <a:ext cx="1519201" cy="1074112"/>
          </a:xfrm>
          <a:prstGeom prst="rect">
            <a:avLst/>
          </a:prstGeom>
          <a:noFill/>
          <a:ln>
            <a:noFill/>
          </a:ln>
        </p:spPr>
      </p:pic>
      <p:sp>
        <p:nvSpPr>
          <p:cNvPr id="127" name="Google Shape;127;p22"/>
          <p:cNvSpPr txBox="1"/>
          <p:nvPr>
            <p:ph type="title"/>
          </p:nvPr>
        </p:nvSpPr>
        <p:spPr>
          <a:xfrm>
            <a:off x="311700" y="250950"/>
            <a:ext cx="8767500" cy="5253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2"/>
          <p:cNvSpPr txBox="1"/>
          <p:nvPr>
            <p:ph idx="2" type="body"/>
          </p:nvPr>
        </p:nvSpPr>
        <p:spPr>
          <a:xfrm>
            <a:off x="311750" y="1152475"/>
            <a:ext cx="2541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9" name="Google Shape;129;p22"/>
          <p:cNvSpPr txBox="1"/>
          <p:nvPr>
            <p:ph idx="3" type="body"/>
          </p:nvPr>
        </p:nvSpPr>
        <p:spPr>
          <a:xfrm>
            <a:off x="3424650" y="1152475"/>
            <a:ext cx="2541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0" name="Google Shape;130;p22"/>
          <p:cNvSpPr txBox="1"/>
          <p:nvPr>
            <p:ph idx="4"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reaker Page 2">
  <p:cSld name="CUSTOM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250950"/>
            <a:ext cx="8767500" cy="5253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23"/>
          <p:cNvSpPr txBox="1"/>
          <p:nvPr>
            <p:ph idx="1"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4" name="Google Shape;134;p23"/>
          <p:cNvSpPr txBox="1"/>
          <p:nvPr>
            <p:ph idx="2" type="body"/>
          </p:nvPr>
        </p:nvSpPr>
        <p:spPr>
          <a:xfrm>
            <a:off x="311700" y="1152475"/>
            <a:ext cx="36903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5" name="Google Shape;135;p23"/>
          <p:cNvSpPr txBox="1"/>
          <p:nvPr>
            <p:ph idx="3" type="body"/>
          </p:nvPr>
        </p:nvSpPr>
        <p:spPr>
          <a:xfrm>
            <a:off x="4934950" y="1243725"/>
            <a:ext cx="36903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36" name="Google Shape;136;p23"/>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lock">
  <p:cSld name="CUSTOM_4">
    <p:spTree>
      <p:nvGrpSpPr>
        <p:cNvPr id="137" name="Shape 137"/>
        <p:cNvGrpSpPr/>
        <p:nvPr/>
      </p:nvGrpSpPr>
      <p:grpSpPr>
        <a:xfrm>
          <a:off x="0" y="0"/>
          <a:ext cx="0" cy="0"/>
          <a:chOff x="0" y="0"/>
          <a:chExt cx="0" cy="0"/>
        </a:xfrm>
      </p:grpSpPr>
      <p:sp>
        <p:nvSpPr>
          <p:cNvPr id="138" name="Google Shape;138;p24"/>
          <p:cNvSpPr txBox="1"/>
          <p:nvPr>
            <p:ph type="title"/>
          </p:nvPr>
        </p:nvSpPr>
        <p:spPr>
          <a:xfrm>
            <a:off x="142675" y="1168675"/>
            <a:ext cx="8914500" cy="1983600"/>
          </a:xfrm>
          <a:prstGeom prst="rect">
            <a:avLst/>
          </a:prstGeom>
        </p:spPr>
        <p:txBody>
          <a:bodyPr anchorCtr="0" anchor="t" bIns="91425" lIns="91425" spcFirstLastPara="1" rIns="91425" wrap="square" tIns="91425">
            <a:normAutofit/>
          </a:bodyPr>
          <a:lstStyle>
            <a:lvl1pPr lvl="0" algn="ctr">
              <a:spcBef>
                <a:spcPts val="0"/>
              </a:spcBef>
              <a:spcAft>
                <a:spcPts val="0"/>
              </a:spcAft>
              <a:buSzPts val="10800"/>
              <a:buNone/>
              <a:defRPr b="1" sz="108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39" name="Google Shape;139;p24"/>
          <p:cNvSpPr txBox="1"/>
          <p:nvPr>
            <p:ph idx="1" type="body"/>
          </p:nvPr>
        </p:nvSpPr>
        <p:spPr>
          <a:xfrm>
            <a:off x="176650" y="2785775"/>
            <a:ext cx="8737800" cy="1610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 block">
  <p:cSld name="CUSTOM_10">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142675" y="1168675"/>
            <a:ext cx="8914500" cy="1983600"/>
          </a:xfrm>
          <a:prstGeom prst="rect">
            <a:avLst/>
          </a:prstGeom>
        </p:spPr>
        <p:txBody>
          <a:bodyPr anchorCtr="0" anchor="t" bIns="91425" lIns="91425" spcFirstLastPara="1" rIns="91425" wrap="square" tIns="91425">
            <a:normAutofit/>
          </a:bodyPr>
          <a:lstStyle>
            <a:lvl1pPr lvl="0" algn="ctr">
              <a:spcBef>
                <a:spcPts val="0"/>
              </a:spcBef>
              <a:spcAft>
                <a:spcPts val="0"/>
              </a:spcAft>
              <a:buSzPts val="10800"/>
              <a:buNone/>
              <a:defRPr b="1" sz="108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42" name="Google Shape;142;p25"/>
          <p:cNvSpPr txBox="1"/>
          <p:nvPr>
            <p:ph idx="1" type="body"/>
          </p:nvPr>
        </p:nvSpPr>
        <p:spPr>
          <a:xfrm>
            <a:off x="176650" y="2785775"/>
            <a:ext cx="8737800" cy="16104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Gradient Breaker 1">
  <p:cSld name="CUSTOM_5">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26"/>
          <p:cNvSpPr txBox="1"/>
          <p:nvPr>
            <p:ph idx="1" type="body"/>
          </p:nvPr>
        </p:nvSpPr>
        <p:spPr>
          <a:xfrm>
            <a:off x="910475" y="1054125"/>
            <a:ext cx="7311000" cy="25752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45" name="Google Shape;145;p26"/>
          <p:cNvSpPr txBox="1"/>
          <p:nvPr>
            <p:ph idx="2"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46" name="Google Shape;146;p26"/>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Gradient Breaker 2">
  <p:cSld name="CUSTOM_6">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7"/>
          <p:cNvSpPr txBox="1"/>
          <p:nvPr>
            <p:ph idx="1" type="body"/>
          </p:nvPr>
        </p:nvSpPr>
        <p:spPr>
          <a:xfrm>
            <a:off x="910475" y="1054125"/>
            <a:ext cx="7311000" cy="25752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49" name="Google Shape;149;p27"/>
          <p:cNvSpPr txBox="1"/>
          <p:nvPr>
            <p:ph idx="2"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50" name="Google Shape;150;p27"/>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Gradient Breaker 3">
  <p:cSld name="CUSTOM_7">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8"/>
          <p:cNvSpPr txBox="1"/>
          <p:nvPr>
            <p:ph idx="1" type="body"/>
          </p:nvPr>
        </p:nvSpPr>
        <p:spPr>
          <a:xfrm>
            <a:off x="910475" y="1054125"/>
            <a:ext cx="7311000" cy="25752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3" name="Google Shape;153;p28"/>
          <p:cNvSpPr txBox="1"/>
          <p:nvPr>
            <p:ph idx="2"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54" name="Google Shape;154;p28"/>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Gradient Breaker 1">
  <p:cSld name="CUSTOM_8">
    <p:spTree>
      <p:nvGrpSpPr>
        <p:cNvPr id="155" name="Shape 155"/>
        <p:cNvGrpSpPr/>
        <p:nvPr/>
      </p:nvGrpSpPr>
      <p:grpSpPr>
        <a:xfrm>
          <a:off x="0" y="0"/>
          <a:ext cx="0" cy="0"/>
          <a:chOff x="0" y="0"/>
          <a:chExt cx="0" cy="0"/>
        </a:xfrm>
      </p:grpSpPr>
      <p:sp>
        <p:nvSpPr>
          <p:cNvPr id="156" name="Google Shape;156;p29"/>
          <p:cNvSpPr txBox="1"/>
          <p:nvPr>
            <p:ph idx="1" type="body"/>
          </p:nvPr>
        </p:nvSpPr>
        <p:spPr>
          <a:xfrm>
            <a:off x="910475" y="1054125"/>
            <a:ext cx="7311000" cy="25752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SzPts val="2400"/>
              <a:buChar char="●"/>
              <a:defRPr sz="2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57" name="Google Shape;157;p29"/>
          <p:cNvSpPr txBox="1"/>
          <p:nvPr>
            <p:ph idx="2"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58" name="Google Shape;158;p29"/>
          <p:cNvPicPr preferRelativeResize="0"/>
          <p:nvPr/>
        </p:nvPicPr>
        <p:blipFill>
          <a:blip r:embed="rId2">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Gradient Breaker 1">
  <p:cSld name="CUSTOM_9">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30"/>
          <p:cNvSpPr txBox="1"/>
          <p:nvPr>
            <p:ph idx="1" type="body"/>
          </p:nvPr>
        </p:nvSpPr>
        <p:spPr>
          <a:xfrm>
            <a:off x="910475" y="1054125"/>
            <a:ext cx="7311000" cy="25752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SzPts val="2400"/>
              <a:buChar char="●"/>
              <a:defRPr sz="24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61" name="Google Shape;161;p30"/>
          <p:cNvSpPr txBox="1"/>
          <p:nvPr>
            <p:ph idx="2"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b="1"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62" name="Google Shape;162;p30"/>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Gradient Main Point ">
  <p:cSld name="MAIN_POINT">
    <p:spTree>
      <p:nvGrpSpPr>
        <p:cNvPr id="163" name="Shape 163"/>
        <p:cNvGrpSpPr/>
        <p:nvPr/>
      </p:nvGrpSpPr>
      <p:grpSpPr>
        <a:xfrm>
          <a:off x="0" y="0"/>
          <a:ext cx="0" cy="0"/>
          <a:chOff x="0" y="0"/>
          <a:chExt cx="0" cy="0"/>
        </a:xfrm>
      </p:grpSpPr>
      <p:sp>
        <p:nvSpPr>
          <p:cNvPr id="164" name="Google Shape;164;p3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5" name="Google Shape;1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999425"/>
            <a:ext cx="9144000" cy="414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0002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purple Gradient">
  <p:cSld name="CUSTOM_2_1">
    <p:bg>
      <p:bgPr>
        <a:blipFill>
          <a:blip r:embed="rId2">
            <a:alphaModFix/>
          </a:blip>
          <a:stretch>
            <a:fillRect/>
          </a:stretch>
        </a:blipFill>
      </p:bgPr>
    </p:bg>
    <p:spTree>
      <p:nvGrpSpPr>
        <p:cNvPr id="166" name="Shape 16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purple Gradient with Logo">
  <p:cSld name="CUSTOM_2_1_1">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Gradient">
  <p:cSld name="TITLE_AND_BODY_1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tail Gradient 1 with Logo">
  <p:cSld name="TITLE_AND_BODY_1_1_1">
    <p:bg>
      <p:bgPr>
        <a:blipFill>
          <a:blip r:embed="rId2">
            <a:alphaModFix/>
          </a:blip>
          <a:stretch>
            <a:fillRect/>
          </a:stretch>
        </a:blipFill>
      </p:bgPr>
    </p:bg>
    <p:spTree>
      <p:nvGrpSpPr>
        <p:cNvPr id="171" name="Shape 171"/>
        <p:cNvGrpSpPr/>
        <p:nvPr/>
      </p:nvGrpSpPr>
      <p:grpSpPr>
        <a:xfrm>
          <a:off x="0" y="0"/>
          <a:ext cx="0" cy="0"/>
          <a:chOff x="0" y="0"/>
          <a:chExt cx="0" cy="0"/>
        </a:xfrm>
      </p:grpSpPr>
      <p:pic>
        <p:nvPicPr>
          <p:cNvPr id="172" name="Google Shape;172;p35"/>
          <p:cNvPicPr preferRelativeResize="0"/>
          <p:nvPr/>
        </p:nvPicPr>
        <p:blipFill>
          <a:blip r:embed="rId3">
            <a:alphaModFix/>
          </a:blip>
          <a:stretch>
            <a:fillRect/>
          </a:stretch>
        </p:blipFill>
        <p:spPr>
          <a:xfrm>
            <a:off x="7460063" y="4284800"/>
            <a:ext cx="1519201" cy="107411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5" name="Google Shape;17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losing">
  <p:cSld name="TITLE_AND_BODY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7"/>
          <p:cNvSpPr txBox="1"/>
          <p:nvPr>
            <p:ph idx="1" type="body"/>
          </p:nvPr>
        </p:nvSpPr>
        <p:spPr>
          <a:xfrm>
            <a:off x="673632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178" name="Google Shape;178;p37"/>
          <p:cNvPicPr preferRelativeResize="0"/>
          <p:nvPr/>
        </p:nvPicPr>
        <p:blipFill>
          <a:blip r:embed="rId3">
            <a:alphaModFix/>
          </a:blip>
          <a:stretch>
            <a:fillRect/>
          </a:stretch>
        </p:blipFill>
        <p:spPr>
          <a:xfrm>
            <a:off x="3176425" y="81850"/>
            <a:ext cx="2956052" cy="2090000"/>
          </a:xfrm>
          <a:prstGeom prst="rect">
            <a:avLst/>
          </a:prstGeom>
          <a:noFill/>
          <a:ln>
            <a:noFill/>
          </a:ln>
        </p:spPr>
      </p:pic>
      <p:sp>
        <p:nvSpPr>
          <p:cNvPr id="179" name="Google Shape;179;p37"/>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sp>
        <p:nvSpPr>
          <p:cNvPr id="180" name="Google Shape;180;p37"/>
          <p:cNvSpPr txBox="1"/>
          <p:nvPr/>
        </p:nvSpPr>
        <p:spPr>
          <a:xfrm>
            <a:off x="792000" y="1791700"/>
            <a:ext cx="756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3600">
              <a:solidFill>
                <a:srgbClr val="FFFFFF"/>
              </a:solidFill>
              <a:latin typeface="Montserrat"/>
              <a:ea typeface="Montserrat"/>
              <a:cs typeface="Montserrat"/>
              <a:sym typeface="Montserrat"/>
            </a:endParaRPr>
          </a:p>
        </p:txBody>
      </p:sp>
      <p:sp>
        <p:nvSpPr>
          <p:cNvPr id="181" name="Google Shape;181;p37"/>
          <p:cNvSpPr txBox="1"/>
          <p:nvPr/>
        </p:nvSpPr>
        <p:spPr>
          <a:xfrm>
            <a:off x="1933038" y="2541988"/>
            <a:ext cx="5277900" cy="627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t/>
            </a:r>
            <a:endParaRPr sz="2400">
              <a:solidFill>
                <a:srgbClr val="FFFFFF"/>
              </a:solidFill>
              <a:latin typeface="Montserrat"/>
              <a:ea typeface="Montserrat"/>
              <a:cs typeface="Montserrat"/>
              <a:sym typeface="Montserrat"/>
            </a:endParaRPr>
          </a:p>
        </p:txBody>
      </p:sp>
      <p:sp>
        <p:nvSpPr>
          <p:cNvPr id="182" name="Google Shape;182;p37"/>
          <p:cNvSpPr txBox="1"/>
          <p:nvPr/>
        </p:nvSpPr>
        <p:spPr>
          <a:xfrm>
            <a:off x="838975" y="3662300"/>
            <a:ext cx="1647000" cy="323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900">
              <a:solidFill>
                <a:srgbClr val="FFFFFF"/>
              </a:solidFill>
              <a:latin typeface="Montserrat"/>
              <a:ea typeface="Montserrat"/>
              <a:cs typeface="Montserrat"/>
              <a:sym typeface="Montserrat"/>
            </a:endParaRPr>
          </a:p>
        </p:txBody>
      </p:sp>
      <p:sp>
        <p:nvSpPr>
          <p:cNvPr id="183" name="Google Shape;183;p37"/>
          <p:cNvSpPr txBox="1"/>
          <p:nvPr/>
        </p:nvSpPr>
        <p:spPr>
          <a:xfrm>
            <a:off x="3787650" y="3985400"/>
            <a:ext cx="1647000" cy="323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900">
              <a:solidFill>
                <a:srgbClr val="FFFFFF"/>
              </a:solidFill>
              <a:latin typeface="Montserrat"/>
              <a:ea typeface="Montserrat"/>
              <a:cs typeface="Montserrat"/>
              <a:sym typeface="Montserrat"/>
            </a:endParaRPr>
          </a:p>
        </p:txBody>
      </p:sp>
      <p:sp>
        <p:nvSpPr>
          <p:cNvPr id="184" name="Google Shape;184;p37"/>
          <p:cNvSpPr txBox="1"/>
          <p:nvPr/>
        </p:nvSpPr>
        <p:spPr>
          <a:xfrm>
            <a:off x="3787650" y="3662300"/>
            <a:ext cx="1647000" cy="323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900">
              <a:solidFill>
                <a:srgbClr val="FFFFFF"/>
              </a:solidFill>
              <a:latin typeface="Montserrat"/>
              <a:ea typeface="Montserrat"/>
              <a:cs typeface="Montserrat"/>
              <a:sym typeface="Montserrat"/>
            </a:endParaRPr>
          </a:p>
        </p:txBody>
      </p:sp>
      <p:sp>
        <p:nvSpPr>
          <p:cNvPr id="185" name="Google Shape;185;p37"/>
          <p:cNvSpPr txBox="1"/>
          <p:nvPr/>
        </p:nvSpPr>
        <p:spPr>
          <a:xfrm>
            <a:off x="6736325" y="3662300"/>
            <a:ext cx="1647000" cy="323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900">
              <a:solidFill>
                <a:srgbClr val="FFFFFF"/>
              </a:solidFill>
              <a:latin typeface="Montserrat"/>
              <a:ea typeface="Montserrat"/>
              <a:cs typeface="Montserrat"/>
              <a:sym typeface="Montserrat"/>
            </a:endParaRPr>
          </a:p>
        </p:txBody>
      </p:sp>
      <p:pic>
        <p:nvPicPr>
          <p:cNvPr id="186" name="Google Shape;186;p37"/>
          <p:cNvPicPr preferRelativeResize="0"/>
          <p:nvPr/>
        </p:nvPicPr>
        <p:blipFill>
          <a:blip r:embed="rId3">
            <a:alphaModFix/>
          </a:blip>
          <a:stretch>
            <a:fillRect/>
          </a:stretch>
        </p:blipFill>
        <p:spPr>
          <a:xfrm>
            <a:off x="3176425" y="81850"/>
            <a:ext cx="2956052" cy="2090000"/>
          </a:xfrm>
          <a:prstGeom prst="rect">
            <a:avLst/>
          </a:prstGeom>
          <a:noFill/>
          <a:ln>
            <a:noFill/>
          </a:ln>
        </p:spPr>
      </p:pic>
      <p:sp>
        <p:nvSpPr>
          <p:cNvPr id="187" name="Google Shape;18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8" name="Google Shape;188;p37"/>
          <p:cNvSpPr txBox="1"/>
          <p:nvPr>
            <p:ph type="title"/>
          </p:nvPr>
        </p:nvSpPr>
        <p:spPr>
          <a:xfrm>
            <a:off x="792000" y="1791700"/>
            <a:ext cx="7560000" cy="750300"/>
          </a:xfrm>
          <a:prstGeom prst="rect">
            <a:avLst/>
          </a:prstGeom>
        </p:spPr>
        <p:txBody>
          <a:bodyPr anchorCtr="0" anchor="t" bIns="91425" lIns="91425" spcFirstLastPara="1" rIns="91425" wrap="square" tIns="91425">
            <a:spAutoFit/>
          </a:bodyPr>
          <a:lstStyle>
            <a:lvl1pPr lvl="0" algn="ctr">
              <a:spcBef>
                <a:spcPts val="0"/>
              </a:spcBef>
              <a:spcAft>
                <a:spcPts val="0"/>
              </a:spcAft>
              <a:buSzPts val="3600"/>
              <a:buNone/>
              <a:defRPr b="1"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89" name="Google Shape;189;p37"/>
          <p:cNvSpPr txBox="1"/>
          <p:nvPr>
            <p:ph idx="2" type="subTitle"/>
          </p:nvPr>
        </p:nvSpPr>
        <p:spPr>
          <a:xfrm>
            <a:off x="1933038" y="2541988"/>
            <a:ext cx="5277900" cy="627300"/>
          </a:xfrm>
          <a:prstGeom prst="rect">
            <a:avLst/>
          </a:prstGeom>
        </p:spPr>
        <p:txBody>
          <a:bodyPr anchorCtr="0" anchor="t" bIns="91425" lIns="91425" spcFirstLastPara="1" rIns="91425" wrap="square" tIns="91425">
            <a:normAutofit/>
          </a:bodyPr>
          <a:lstStyle>
            <a:lvl1pPr lvl="0" algn="ctr">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37"/>
          <p:cNvSpPr txBox="1"/>
          <p:nvPr>
            <p:ph idx="3" type="body"/>
          </p:nvPr>
        </p:nvSpPr>
        <p:spPr>
          <a:xfrm>
            <a:off x="838975"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1" name="Google Shape;191;p37"/>
          <p:cNvSpPr txBox="1"/>
          <p:nvPr>
            <p:ph idx="4" type="body"/>
          </p:nvPr>
        </p:nvSpPr>
        <p:spPr>
          <a:xfrm>
            <a:off x="3787650" y="39854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2" name="Google Shape;192;p37"/>
          <p:cNvSpPr txBox="1"/>
          <p:nvPr>
            <p:ph idx="5" type="body"/>
          </p:nvPr>
        </p:nvSpPr>
        <p:spPr>
          <a:xfrm>
            <a:off x="3787650" y="3662300"/>
            <a:ext cx="1647000" cy="3231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sz="9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block">
  <p:cSld name="CUSTOM_2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8"/>
          <p:cNvSpPr txBox="1"/>
          <p:nvPr>
            <p:ph idx="1" type="body"/>
          </p:nvPr>
        </p:nvSpPr>
        <p:spPr>
          <a:xfrm>
            <a:off x="6422625" y="2194725"/>
            <a:ext cx="2194800" cy="17043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C3078"/>
              </a:buClr>
              <a:buSzPts val="1800"/>
              <a:buChar char="●"/>
              <a:defRPr>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pic>
        <p:nvPicPr>
          <p:cNvPr id="195" name="Google Shape;195;p38"/>
          <p:cNvPicPr preferRelativeResize="0"/>
          <p:nvPr/>
        </p:nvPicPr>
        <p:blipFill>
          <a:blip r:embed="rId3">
            <a:alphaModFix/>
          </a:blip>
          <a:stretch>
            <a:fillRect/>
          </a:stretch>
        </p:blipFill>
        <p:spPr>
          <a:xfrm>
            <a:off x="7425400" y="4329675"/>
            <a:ext cx="1366100" cy="965849"/>
          </a:xfrm>
          <a:prstGeom prst="rect">
            <a:avLst/>
          </a:prstGeom>
          <a:noFill/>
          <a:ln>
            <a:noFill/>
          </a:ln>
        </p:spPr>
      </p:pic>
      <p:sp>
        <p:nvSpPr>
          <p:cNvPr id="196" name="Google Shape;196;p38"/>
          <p:cNvSpPr/>
          <p:nvPr/>
        </p:nvSpPr>
        <p:spPr>
          <a:xfrm>
            <a:off x="463525" y="1438725"/>
            <a:ext cx="2492100" cy="2576400"/>
          </a:xfrm>
          <a:prstGeom prst="roundRect">
            <a:avLst>
              <a:gd fmla="val 16667" name="adj"/>
            </a:avLst>
          </a:prstGeom>
          <a:noFill/>
          <a:ln cap="flat" cmpd="sng" w="9525">
            <a:solidFill>
              <a:srgbClr val="28A8E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800">
                <a:solidFill>
                  <a:srgbClr val="2C3078"/>
                </a:solidFill>
                <a:latin typeface="Montserrat ExtraBold"/>
                <a:ea typeface="Montserrat ExtraBold"/>
                <a:cs typeface="Montserrat ExtraBold"/>
                <a:sym typeface="Montserrat ExtraBold"/>
              </a:rPr>
              <a:t>01</a:t>
            </a:r>
            <a:endParaRPr sz="2000"/>
          </a:p>
        </p:txBody>
      </p:sp>
      <p:sp>
        <p:nvSpPr>
          <p:cNvPr id="197" name="Google Shape;197;p38"/>
          <p:cNvSpPr/>
          <p:nvPr/>
        </p:nvSpPr>
        <p:spPr>
          <a:xfrm>
            <a:off x="3325950" y="1438725"/>
            <a:ext cx="2492100" cy="2576400"/>
          </a:xfrm>
          <a:prstGeom prst="roundRect">
            <a:avLst>
              <a:gd fmla="val 16667" name="adj"/>
            </a:avLst>
          </a:prstGeom>
          <a:noFill/>
          <a:ln cap="flat" cmpd="sng" w="9525">
            <a:solidFill>
              <a:srgbClr val="28A8E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800">
                <a:solidFill>
                  <a:srgbClr val="2C3078"/>
                </a:solidFill>
                <a:latin typeface="Montserrat ExtraBold"/>
                <a:ea typeface="Montserrat ExtraBold"/>
                <a:cs typeface="Montserrat ExtraBold"/>
                <a:sym typeface="Montserrat ExtraBold"/>
              </a:rPr>
              <a:t>02</a:t>
            </a:r>
            <a:endParaRPr/>
          </a:p>
        </p:txBody>
      </p:sp>
      <p:sp>
        <p:nvSpPr>
          <p:cNvPr id="198" name="Google Shape;198;p38"/>
          <p:cNvSpPr/>
          <p:nvPr/>
        </p:nvSpPr>
        <p:spPr>
          <a:xfrm>
            <a:off x="6273975" y="1438725"/>
            <a:ext cx="2492100" cy="2576400"/>
          </a:xfrm>
          <a:prstGeom prst="roundRect">
            <a:avLst>
              <a:gd fmla="val 16667" name="adj"/>
            </a:avLst>
          </a:prstGeom>
          <a:noFill/>
          <a:ln cap="flat" cmpd="sng" w="9525">
            <a:solidFill>
              <a:srgbClr val="28A8E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800">
                <a:solidFill>
                  <a:srgbClr val="2C3078"/>
                </a:solidFill>
                <a:latin typeface="Montserrat ExtraBold"/>
                <a:ea typeface="Montserrat ExtraBold"/>
                <a:cs typeface="Montserrat ExtraBold"/>
                <a:sym typeface="Montserrat ExtraBold"/>
              </a:rPr>
              <a:t>03</a:t>
            </a:r>
            <a:endParaRPr sz="1800">
              <a:solidFill>
                <a:srgbClr val="2C3078"/>
              </a:solidFill>
              <a:latin typeface="Montserrat ExtraBold"/>
              <a:ea typeface="Montserrat ExtraBold"/>
              <a:cs typeface="Montserrat ExtraBold"/>
              <a:sym typeface="Montserrat ExtraBold"/>
            </a:endParaRPr>
          </a:p>
        </p:txBody>
      </p:sp>
      <p:sp>
        <p:nvSpPr>
          <p:cNvPr id="199" name="Google Shape;199;p38"/>
          <p:cNvSpPr txBox="1"/>
          <p:nvPr>
            <p:ph type="title"/>
          </p:nvPr>
        </p:nvSpPr>
        <p:spPr>
          <a:xfrm>
            <a:off x="311700" y="250950"/>
            <a:ext cx="8767500" cy="525300"/>
          </a:xfrm>
          <a:prstGeom prst="rect">
            <a:avLst/>
          </a:prstGeom>
        </p:spPr>
        <p:txBody>
          <a:bodyPr anchorCtr="0" anchor="t" bIns="91425" lIns="91425" spcFirstLastPara="1" rIns="91425" wrap="square" tIns="91425">
            <a:normAutofit/>
          </a:bodyPr>
          <a:lstStyle>
            <a:lvl1pPr lvl="0">
              <a:spcBef>
                <a:spcPts val="0"/>
              </a:spcBef>
              <a:spcAft>
                <a:spcPts val="0"/>
              </a:spcAft>
              <a:buClr>
                <a:srgbClr val="2C3078"/>
              </a:buClr>
              <a:buSzPts val="2400"/>
              <a:buNone/>
              <a:defRPr sz="2400">
                <a:solidFill>
                  <a:srgbClr val="2C307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38"/>
          <p:cNvSpPr txBox="1"/>
          <p:nvPr>
            <p:ph idx="2" type="body"/>
          </p:nvPr>
        </p:nvSpPr>
        <p:spPr>
          <a:xfrm>
            <a:off x="3474600" y="2194650"/>
            <a:ext cx="2194800" cy="17043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C3078"/>
              </a:buClr>
              <a:buSzPts val="1800"/>
              <a:buChar char="●"/>
              <a:defRPr>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sp>
        <p:nvSpPr>
          <p:cNvPr id="201" name="Google Shape;201;p38"/>
          <p:cNvSpPr txBox="1"/>
          <p:nvPr>
            <p:ph idx="3" type="body"/>
          </p:nvPr>
        </p:nvSpPr>
        <p:spPr>
          <a:xfrm>
            <a:off x="612175" y="2194650"/>
            <a:ext cx="2194800" cy="17043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C3078"/>
              </a:buClr>
              <a:buSzPts val="1800"/>
              <a:buChar char="●"/>
              <a:defRPr>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sp>
        <p:nvSpPr>
          <p:cNvPr id="202" name="Google Shape;202;p38"/>
          <p:cNvSpPr txBox="1"/>
          <p:nvPr>
            <p:ph idx="4"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2C3078"/>
              </a:buClr>
              <a:buSzPts val="900"/>
              <a:buChar char="●"/>
              <a:defRPr b="1" sz="900">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50 image ">
  <p:cSld name="CUSTOM_3">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9"/>
          <p:cNvSpPr/>
          <p:nvPr>
            <p:ph idx="2" type="pic"/>
          </p:nvPr>
        </p:nvSpPr>
        <p:spPr>
          <a:xfrm>
            <a:off x="4314600" y="0"/>
            <a:ext cx="4829400" cy="5143500"/>
          </a:xfrm>
          <a:prstGeom prst="rect">
            <a:avLst/>
          </a:prstGeom>
          <a:noFill/>
          <a:ln>
            <a:noFill/>
          </a:ln>
        </p:spPr>
      </p:sp>
      <p:sp>
        <p:nvSpPr>
          <p:cNvPr id="205" name="Google Shape;205;p39"/>
          <p:cNvSpPr txBox="1"/>
          <p:nvPr>
            <p:ph idx="1" type="body"/>
          </p:nvPr>
        </p:nvSpPr>
        <p:spPr>
          <a:xfrm>
            <a:off x="203850" y="1237875"/>
            <a:ext cx="3791400" cy="3614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C3078"/>
              </a:buClr>
              <a:buSzPts val="1800"/>
              <a:buChar char="●"/>
              <a:defRPr>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sp>
        <p:nvSpPr>
          <p:cNvPr id="206" name="Google Shape;206;p39"/>
          <p:cNvSpPr txBox="1"/>
          <p:nvPr>
            <p:ph type="title"/>
          </p:nvPr>
        </p:nvSpPr>
        <p:spPr>
          <a:xfrm>
            <a:off x="186900" y="169850"/>
            <a:ext cx="3825300" cy="536700"/>
          </a:xfrm>
          <a:prstGeom prst="rect">
            <a:avLst/>
          </a:prstGeom>
        </p:spPr>
        <p:txBody>
          <a:bodyPr anchorCtr="0" anchor="t" bIns="91425" lIns="91425" spcFirstLastPara="1" rIns="91425" wrap="square" tIns="91425">
            <a:normAutofit/>
          </a:bodyPr>
          <a:lstStyle>
            <a:lvl1pPr lvl="0">
              <a:spcBef>
                <a:spcPts val="0"/>
              </a:spcBef>
              <a:spcAft>
                <a:spcPts val="0"/>
              </a:spcAft>
              <a:buClr>
                <a:srgbClr val="2C3078"/>
              </a:buClr>
              <a:buSzPts val="2400"/>
              <a:buNone/>
              <a:defRPr sz="2400">
                <a:solidFill>
                  <a:srgbClr val="2C3078"/>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 name="Google Shape;207;p39"/>
          <p:cNvSpPr txBox="1"/>
          <p:nvPr>
            <p:ph idx="3" type="body"/>
          </p:nvPr>
        </p:nvSpPr>
        <p:spPr>
          <a:xfrm>
            <a:off x="360000" y="4680000"/>
            <a:ext cx="1168800" cy="4689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Clr>
                <a:srgbClr val="2C3078"/>
              </a:buClr>
              <a:buSzPts val="900"/>
              <a:buChar char="●"/>
              <a:defRPr b="1" sz="900">
                <a:solidFill>
                  <a:srgbClr val="2C3078"/>
                </a:solidFill>
              </a:defRPr>
            </a:lvl1pPr>
            <a:lvl2pPr indent="-317500" lvl="1" marL="914400">
              <a:spcBef>
                <a:spcPts val="0"/>
              </a:spcBef>
              <a:spcAft>
                <a:spcPts val="0"/>
              </a:spcAft>
              <a:buClr>
                <a:srgbClr val="2C3078"/>
              </a:buClr>
              <a:buSzPts val="1400"/>
              <a:buChar char="○"/>
              <a:defRPr>
                <a:solidFill>
                  <a:srgbClr val="2C3078"/>
                </a:solidFill>
              </a:defRPr>
            </a:lvl2pPr>
            <a:lvl3pPr indent="-317500" lvl="2" marL="1371600">
              <a:spcBef>
                <a:spcPts val="0"/>
              </a:spcBef>
              <a:spcAft>
                <a:spcPts val="0"/>
              </a:spcAft>
              <a:buClr>
                <a:srgbClr val="2C3078"/>
              </a:buClr>
              <a:buSzPts val="1400"/>
              <a:buChar char="■"/>
              <a:defRPr>
                <a:solidFill>
                  <a:srgbClr val="2C3078"/>
                </a:solidFill>
              </a:defRPr>
            </a:lvl3pPr>
            <a:lvl4pPr indent="-317500" lvl="3" marL="1828800">
              <a:spcBef>
                <a:spcPts val="0"/>
              </a:spcBef>
              <a:spcAft>
                <a:spcPts val="0"/>
              </a:spcAft>
              <a:buClr>
                <a:srgbClr val="2C3078"/>
              </a:buClr>
              <a:buSzPts val="1400"/>
              <a:buChar char="●"/>
              <a:defRPr>
                <a:solidFill>
                  <a:srgbClr val="2C3078"/>
                </a:solidFill>
              </a:defRPr>
            </a:lvl4pPr>
            <a:lvl5pPr indent="-317500" lvl="4" marL="2286000">
              <a:spcBef>
                <a:spcPts val="0"/>
              </a:spcBef>
              <a:spcAft>
                <a:spcPts val="0"/>
              </a:spcAft>
              <a:buClr>
                <a:srgbClr val="2C3078"/>
              </a:buClr>
              <a:buSzPts val="1400"/>
              <a:buChar char="○"/>
              <a:defRPr>
                <a:solidFill>
                  <a:srgbClr val="2C3078"/>
                </a:solidFill>
              </a:defRPr>
            </a:lvl5pPr>
            <a:lvl6pPr indent="-317500" lvl="5" marL="2743200">
              <a:spcBef>
                <a:spcPts val="0"/>
              </a:spcBef>
              <a:spcAft>
                <a:spcPts val="0"/>
              </a:spcAft>
              <a:buClr>
                <a:srgbClr val="2C3078"/>
              </a:buClr>
              <a:buSzPts val="1400"/>
              <a:buChar char="■"/>
              <a:defRPr>
                <a:solidFill>
                  <a:srgbClr val="2C3078"/>
                </a:solidFill>
              </a:defRPr>
            </a:lvl6pPr>
            <a:lvl7pPr indent="-317500" lvl="6" marL="3200400">
              <a:spcBef>
                <a:spcPts val="0"/>
              </a:spcBef>
              <a:spcAft>
                <a:spcPts val="0"/>
              </a:spcAft>
              <a:buClr>
                <a:srgbClr val="2C3078"/>
              </a:buClr>
              <a:buSzPts val="1400"/>
              <a:buChar char="●"/>
              <a:defRPr>
                <a:solidFill>
                  <a:srgbClr val="2C3078"/>
                </a:solidFill>
              </a:defRPr>
            </a:lvl7pPr>
            <a:lvl8pPr indent="-317500" lvl="7" marL="3657600">
              <a:spcBef>
                <a:spcPts val="0"/>
              </a:spcBef>
              <a:spcAft>
                <a:spcPts val="0"/>
              </a:spcAft>
              <a:buClr>
                <a:srgbClr val="2C3078"/>
              </a:buClr>
              <a:buSzPts val="1400"/>
              <a:buChar char="○"/>
              <a:defRPr>
                <a:solidFill>
                  <a:srgbClr val="2C3078"/>
                </a:solidFill>
              </a:defRPr>
            </a:lvl8pPr>
            <a:lvl9pPr indent="-317500" lvl="8" marL="4114800">
              <a:spcBef>
                <a:spcPts val="0"/>
              </a:spcBef>
              <a:spcAft>
                <a:spcPts val="0"/>
              </a:spcAft>
              <a:buClr>
                <a:srgbClr val="2C3078"/>
              </a:buClr>
              <a:buSzPts val="1400"/>
              <a:buChar char="■"/>
              <a:defRPr>
                <a:solidFill>
                  <a:srgbClr val="2C3078"/>
                </a:solidFill>
              </a:defRPr>
            </a:lvl9pPr>
          </a:lstStyle>
          <a:p/>
        </p:txBody>
      </p:sp>
      <p:pic>
        <p:nvPicPr>
          <p:cNvPr id="208" name="Google Shape;208;p39"/>
          <p:cNvPicPr preferRelativeResize="0"/>
          <p:nvPr/>
        </p:nvPicPr>
        <p:blipFill>
          <a:blip r:embed="rId3">
            <a:alphaModFix/>
          </a:blip>
          <a:stretch>
            <a:fillRect/>
          </a:stretch>
        </p:blipFill>
        <p:spPr>
          <a:xfrm>
            <a:off x="7425400" y="4329675"/>
            <a:ext cx="1366100" cy="9658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bg>
      <p:bgPr>
        <a:solidFill>
          <a:schemeClr val="lt1"/>
        </a:solidFill>
      </p:bgPr>
    </p:bg>
    <p:spTree>
      <p:nvGrpSpPr>
        <p:cNvPr id="209" name="Shape 209"/>
        <p:cNvGrpSpPr/>
        <p:nvPr/>
      </p:nvGrpSpPr>
      <p:grpSpPr>
        <a:xfrm>
          <a:off x="0" y="0"/>
          <a:ext cx="0" cy="0"/>
          <a:chOff x="0" y="0"/>
          <a:chExt cx="0" cy="0"/>
        </a:xfrm>
      </p:grpSpPr>
      <p:sp>
        <p:nvSpPr>
          <p:cNvPr id="210" name="Google Shape;210;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1" name="Google Shape;211;p40"/>
          <p:cNvSpPr txBox="1"/>
          <p:nvPr/>
        </p:nvSpPr>
        <p:spPr>
          <a:xfrm>
            <a:off x="870125" y="4020976"/>
            <a:ext cx="25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FFFF"/>
                </a:solidFill>
                <a:latin typeface="Montserrat SemiBold"/>
                <a:ea typeface="Montserrat SemiBold"/>
                <a:cs typeface="Montserrat SemiBold"/>
                <a:sym typeface="Montserrat SemiBold"/>
              </a:rPr>
              <a:t>&lt;CUSTOMER_COMPANY&gt;</a:t>
            </a:r>
            <a:endParaRPr sz="1200">
              <a:solidFill>
                <a:srgbClr val="FFFFFF"/>
              </a:solidFill>
              <a:latin typeface="Montserrat SemiBold"/>
              <a:ea typeface="Montserrat SemiBold"/>
              <a:cs typeface="Montserrat SemiBold"/>
              <a:sym typeface="Montserrat SemiBold"/>
            </a:endParaRPr>
          </a:p>
        </p:txBody>
      </p:sp>
      <p:sp>
        <p:nvSpPr>
          <p:cNvPr id="212" name="Google Shape;212;p40"/>
          <p:cNvSpPr txBox="1"/>
          <p:nvPr/>
        </p:nvSpPr>
        <p:spPr>
          <a:xfrm>
            <a:off x="311700" y="1866250"/>
            <a:ext cx="85206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520">
                <a:solidFill>
                  <a:srgbClr val="FFFFFF"/>
                </a:solidFill>
                <a:latin typeface="Montserrat SemiBold"/>
                <a:ea typeface="Montserrat SemiBold"/>
                <a:cs typeface="Montserrat SemiBold"/>
                <a:sym typeface="Montserrat SemiBold"/>
              </a:rPr>
              <a:t>Company Introduction</a:t>
            </a:r>
            <a:endParaRPr sz="352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GB" sz="2320">
                <a:solidFill>
                  <a:srgbClr val="FFFFFF"/>
                </a:solidFill>
                <a:latin typeface="Montserrat Light"/>
                <a:ea typeface="Montserrat Light"/>
                <a:cs typeface="Montserrat Light"/>
                <a:sym typeface="Montserrat Light"/>
              </a:rPr>
              <a:t>to the &lt;Potential Client&gt; team</a:t>
            </a:r>
            <a:endParaRPr sz="2320">
              <a:solidFill>
                <a:srgbClr val="FFFFFF"/>
              </a:solidFill>
              <a:latin typeface="Montserrat Light"/>
              <a:ea typeface="Montserrat Light"/>
              <a:cs typeface="Montserrat Light"/>
              <a:sym typeface="Montserrat Light"/>
            </a:endParaRPr>
          </a:p>
        </p:txBody>
      </p:sp>
      <p:sp>
        <p:nvSpPr>
          <p:cNvPr id="213" name="Google Shape;213;p40"/>
          <p:cNvSpPr txBox="1"/>
          <p:nvPr/>
        </p:nvSpPr>
        <p:spPr>
          <a:xfrm>
            <a:off x="3251300" y="3808300"/>
            <a:ext cx="25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FFFF"/>
                </a:solidFill>
                <a:latin typeface="Montserrat SemiBold"/>
                <a:ea typeface="Montserrat SemiBold"/>
                <a:cs typeface="Montserrat SemiBold"/>
                <a:sym typeface="Montserrat SemiBold"/>
              </a:rPr>
              <a:t>&lt;CONTROLPLANE_SALES_1&gt;</a:t>
            </a:r>
            <a:endParaRPr sz="1200">
              <a:solidFill>
                <a:srgbClr val="FFFFFF"/>
              </a:solidFill>
              <a:latin typeface="Montserrat SemiBold"/>
              <a:ea typeface="Montserrat SemiBold"/>
              <a:cs typeface="Montserrat SemiBold"/>
              <a:sym typeface="Montserrat SemiBold"/>
            </a:endParaRPr>
          </a:p>
        </p:txBody>
      </p:sp>
      <p:sp>
        <p:nvSpPr>
          <p:cNvPr id="214" name="Google Shape;214;p40"/>
          <p:cNvSpPr txBox="1"/>
          <p:nvPr/>
        </p:nvSpPr>
        <p:spPr>
          <a:xfrm>
            <a:off x="3251300" y="4042850"/>
            <a:ext cx="254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GB" sz="1200">
                <a:solidFill>
                  <a:srgbClr val="FFFFFF"/>
                </a:solidFill>
                <a:latin typeface="Montserrat SemiBold"/>
                <a:ea typeface="Montserrat SemiBold"/>
                <a:cs typeface="Montserrat SemiBold"/>
                <a:sym typeface="Montserrat SemiBold"/>
              </a:rPr>
              <a:t>&lt;CONTROLPLANE_SALES_1&gt;</a:t>
            </a:r>
            <a:endParaRPr sz="1200">
              <a:solidFill>
                <a:srgbClr val="FFFFFF"/>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GB" sz="1000">
                <a:solidFill>
                  <a:srgbClr val="FFFFFF"/>
                </a:solidFill>
                <a:latin typeface="Montserrat"/>
                <a:ea typeface="Montserrat"/>
                <a:cs typeface="Montserrat"/>
                <a:sym typeface="Montserrat"/>
              </a:rPr>
              <a:t>@control-plane.io</a:t>
            </a:r>
            <a:endParaRPr sz="1000">
              <a:solidFill>
                <a:srgbClr val="FFFFFF"/>
              </a:solidFill>
              <a:latin typeface="Montserrat"/>
              <a:ea typeface="Montserrat"/>
              <a:cs typeface="Montserrat"/>
              <a:sym typeface="Montserrat"/>
            </a:endParaRPr>
          </a:p>
        </p:txBody>
      </p:sp>
      <p:pic>
        <p:nvPicPr>
          <p:cNvPr id="215" name="Google Shape;215;p40"/>
          <p:cNvPicPr preferRelativeResize="0"/>
          <p:nvPr/>
        </p:nvPicPr>
        <p:blipFill rotWithShape="1">
          <a:blip r:embed="rId2">
            <a:alphaModFix/>
          </a:blip>
          <a:srcRect b="33341" l="0" r="0" t="33341"/>
          <a:stretch/>
        </p:blipFill>
        <p:spPr>
          <a:xfrm>
            <a:off x="3443300" y="877725"/>
            <a:ext cx="2257400" cy="531750"/>
          </a:xfrm>
          <a:prstGeom prst="rect">
            <a:avLst/>
          </a:prstGeom>
          <a:noFill/>
          <a:ln>
            <a:noFill/>
          </a:ln>
        </p:spPr>
      </p:pic>
      <p:sp>
        <p:nvSpPr>
          <p:cNvPr id="216" name="Google Shape;216;p40"/>
          <p:cNvSpPr txBox="1"/>
          <p:nvPr/>
        </p:nvSpPr>
        <p:spPr>
          <a:xfrm>
            <a:off x="5833800" y="3815264"/>
            <a:ext cx="25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GB" sz="1200">
                <a:solidFill>
                  <a:srgbClr val="FFFFFF"/>
                </a:solidFill>
                <a:latin typeface="Montserrat SemiBold"/>
                <a:ea typeface="Montserrat SemiBold"/>
                <a:cs typeface="Montserrat SemiBold"/>
                <a:sym typeface="Montserrat SemiBold"/>
              </a:rPr>
              <a:t>&lt;CONTROLPLANE_SALES_2&gt;</a:t>
            </a:r>
            <a:endParaRPr sz="1200">
              <a:solidFill>
                <a:srgbClr val="FFFFFF"/>
              </a:solidFill>
              <a:latin typeface="Montserrat SemiBold"/>
              <a:ea typeface="Montserrat SemiBold"/>
              <a:cs typeface="Montserrat SemiBold"/>
              <a:sym typeface="Montserrat SemiBold"/>
            </a:endParaRPr>
          </a:p>
        </p:txBody>
      </p:sp>
      <p:sp>
        <p:nvSpPr>
          <p:cNvPr id="217" name="Google Shape;217;p40"/>
          <p:cNvSpPr txBox="1"/>
          <p:nvPr/>
        </p:nvSpPr>
        <p:spPr>
          <a:xfrm>
            <a:off x="5833800" y="4049814"/>
            <a:ext cx="254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FFFF"/>
                </a:solidFill>
                <a:latin typeface="Montserrat SemiBold"/>
                <a:ea typeface="Montserrat SemiBold"/>
                <a:cs typeface="Montserrat SemiBold"/>
                <a:sym typeface="Montserrat SemiBold"/>
              </a:rPr>
              <a:t>&lt;CONTROLPLANE_SALES_2&gt;</a:t>
            </a:r>
            <a:r>
              <a:rPr lang="en-GB" sz="1000">
                <a:solidFill>
                  <a:srgbClr val="FFFFFF"/>
                </a:solidFill>
                <a:latin typeface="Montserrat"/>
                <a:ea typeface="Montserrat"/>
                <a:cs typeface="Montserrat"/>
                <a:sym typeface="Montserrat"/>
              </a:rPr>
              <a:t>@control-plane.io</a:t>
            </a:r>
            <a:endParaRPr sz="1000">
              <a:solidFill>
                <a:srgbClr val="FFFFFF"/>
              </a:solidFill>
              <a:latin typeface="Montserrat"/>
              <a:ea typeface="Montserrat"/>
              <a:cs typeface="Montserrat"/>
              <a:sym typeface="Montserrat"/>
            </a:endParaRPr>
          </a:p>
        </p:txBody>
      </p:sp>
      <p:sp>
        <p:nvSpPr>
          <p:cNvPr id="218" name="Google Shape;218;p40"/>
          <p:cNvSpPr txBox="1"/>
          <p:nvPr/>
        </p:nvSpPr>
        <p:spPr>
          <a:xfrm>
            <a:off x="889100" y="3792376"/>
            <a:ext cx="25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FFFF"/>
                </a:solidFill>
                <a:latin typeface="Montserrat SemiBold"/>
                <a:ea typeface="Montserrat SemiBold"/>
                <a:cs typeface="Montserrat SemiBold"/>
                <a:sym typeface="Montserrat SemiBold"/>
              </a:rPr>
              <a:t>&lt;STAKEHOLDER&gt;</a:t>
            </a:r>
            <a:endParaRPr sz="1200">
              <a:solidFill>
                <a:srgbClr val="FFFFFF"/>
              </a:solidFill>
              <a:latin typeface="Montserrat SemiBold"/>
              <a:ea typeface="Montserrat SemiBold"/>
              <a:cs typeface="Montserrat SemiBold"/>
              <a:sym typeface="Montserrat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7.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3.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2" name="Google Shape;7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indent="-317500" lvl="1" marL="9144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15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
        <p:nvSpPr>
          <p:cNvPr id="73" name="Google Shape;7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aws.amazon.com/IAM/latest/UserGuide/introduction_attribute-based-access-control.html" TargetMode="Externa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tomcope.com" TargetMode="External"/><Relationship Id="rId4" Type="http://schemas.openxmlformats.org/officeDocument/2006/relationships/image" Target="../media/image14.png"/><Relationship Id="rId9" Type="http://schemas.openxmlformats.org/officeDocument/2006/relationships/image" Target="../media/image31.jp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research.google/pubs/zanzibar-googles-consistent-global-authorization-system/" TargetMode="Externa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play.fga.dev/sandbox/?store=slac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lay.fga.dev/sandbox/?store=slack" TargetMode="Externa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emojipedia.org/fire/" TargetMode="External"/><Relationship Id="rId4" Type="http://schemas.openxmlformats.org/officeDocument/2006/relationships/hyperlink" Target="https://emojipedia.org/fire/" TargetMode="External"/><Relationship Id="rId5" Type="http://schemas.openxmlformats.org/officeDocument/2006/relationships/hyperlink" Target="https://control-plane.io/hackingkubernetes" TargetMode="External"/><Relationship Id="rId6" Type="http://schemas.openxmlformats.org/officeDocument/2006/relationships/hyperlink" Target="https://emojipedia.org/fire/" TargetMode="External"/><Relationship Id="rId7"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play.fga.dev/sandbox/?store=slack" TargetMode="External"/><Relationship Id="rId4" Type="http://schemas.openxmlformats.org/officeDocument/2006/relationships/image" Target="../media/image57.png"/><Relationship Id="rId5" Type="http://schemas.openxmlformats.org/officeDocument/2006/relationships/image" Target="../media/image47.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play.fga.dev/sandbox/?store=slack" TargetMode="External"/><Relationship Id="rId4" Type="http://schemas.openxmlformats.org/officeDocument/2006/relationships/image" Target="../media/image57.png"/><Relationship Id="rId5" Type="http://schemas.openxmlformats.org/officeDocument/2006/relationships/image" Target="../media/image53.png"/><Relationship Id="rId6" Type="http://schemas.openxmlformats.org/officeDocument/2006/relationships/image" Target="../media/image48.png"/><Relationship Id="rId7" Type="http://schemas.openxmlformats.org/officeDocument/2006/relationships/image" Target="../media/image50.png"/><Relationship Id="rId8"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play.fga.dev/sandbox/?store=slack" TargetMode="External"/><Relationship Id="rId4" Type="http://schemas.openxmlformats.org/officeDocument/2006/relationships/image" Target="../media/image61.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6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60.jpg"/><Relationship Id="rId4" Type="http://schemas.openxmlformats.org/officeDocument/2006/relationships/image" Target="../media/image71.gif"/><Relationship Id="rId5" Type="http://schemas.openxmlformats.org/officeDocument/2006/relationships/image" Target="../media/image59.gif"/><Relationship Id="rId6" Type="http://schemas.openxmlformats.org/officeDocument/2006/relationships/image" Target="../media/image3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hyperlink" Target="https://github.com/authzed/spicedb" TargetMode="External"/><Relationship Id="rId6" Type="http://schemas.openxmlformats.org/officeDocument/2006/relationships/hyperlink" Target="https://authzed.com/" TargetMode="External"/><Relationship Id="rId7"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openfga.dev/" TargetMode="External"/><Relationship Id="rId4" Type="http://schemas.openxmlformats.org/officeDocument/2006/relationships/hyperlink" Target="https://github.com/openfga/openfga" TargetMode="External"/><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hyperlink" Target="https://www.openpolicyagent.org/" TargetMode="External"/><Relationship Id="rId5" Type="http://schemas.openxmlformats.org/officeDocument/2006/relationships/image" Target="../media/image77.png"/><Relationship Id="rId6"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cedarpolicy.com/" TargetMode="External"/><Relationship Id="rId4" Type="http://schemas.openxmlformats.org/officeDocument/2006/relationships/hyperlink" Target="https://aws.amazon.com/about-aws/whats-new/2023/05/cedar-open-source-language-access-control/" TargetMode="External"/><Relationship Id="rId5" Type="http://schemas.openxmlformats.org/officeDocument/2006/relationships/image" Target="../media/image64.png"/><Relationship Id="rId6" Type="http://schemas.openxmlformats.org/officeDocument/2006/relationships/image" Target="../media/image69.png"/><Relationship Id="rId7"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ws.amazon.com/about-aws/whats-new/2023/05/cedar-open-source-language-access-control/" TargetMode="External"/><Relationship Id="rId4" Type="http://schemas.openxmlformats.org/officeDocument/2006/relationships/image" Target="../media/image76.png"/><Relationship Id="rId5"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permit.io/" TargetMode="External"/><Relationship Id="rId4" Type="http://schemas.openxmlformats.org/officeDocument/2006/relationships/hyperlink" Target="https://github.com/permitio/cedar-agent" TargetMode="External"/><Relationship Id="rId5" Type="http://schemas.openxmlformats.org/officeDocument/2006/relationships/hyperlink" Target="https://www.permit.io/blog/oss-aws-cedar-is-a-gamechanger-for-iam" TargetMode="External"/><Relationship Id="rId6" Type="http://schemas.openxmlformats.org/officeDocument/2006/relationships/image" Target="../media/image75.png"/><Relationship Id="rId7" Type="http://schemas.openxmlformats.org/officeDocument/2006/relationships/image" Target="../media/image84.png"/><Relationship Id="rId8"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permitio/opal" TargetMode="External"/><Relationship Id="rId4" Type="http://schemas.openxmlformats.org/officeDocument/2006/relationships/hyperlink" Target="https://www.permit.io/blog/oss-aws-cedar-is-a-gamechanger-for-iam" TargetMode="External"/><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osohq.com/" TargetMode="External"/><Relationship Id="rId4" Type="http://schemas.openxmlformats.org/officeDocument/2006/relationships/image" Target="../media/image81.png"/><Relationship Id="rId5"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cerbos.dev/" TargetMode="External"/><Relationship Id="rId4" Type="http://schemas.openxmlformats.org/officeDocument/2006/relationships/hyperlink" Target="https://github.com/cerbos/cerbos" TargetMode="External"/><Relationship Id="rId5" Type="http://schemas.openxmlformats.org/officeDocument/2006/relationships/image" Target="../media/image87.png"/><Relationship Id="rId6"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casbin.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hyperlink" Target="https://control-plane.io/" TargetMode="External"/><Relationship Id="rId5" Type="http://schemas.openxmlformats.org/officeDocument/2006/relationships/image" Target="../media/image42.png"/><Relationship Id="rId6" Type="http://schemas.openxmlformats.org/officeDocument/2006/relationships/hyperlink" Target="https://github.com/fluxcd/flux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gif"/><Relationship Id="rId4" Type="http://schemas.openxmlformats.org/officeDocument/2006/relationships/image" Target="../media/image40.gif"/><Relationship Id="rId5" Type="http://schemas.openxmlformats.org/officeDocument/2006/relationships/image" Target="../media/image3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gif"/><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1"/>
          <p:cNvSpPr txBox="1"/>
          <p:nvPr>
            <p:ph type="ctrTitle"/>
          </p:nvPr>
        </p:nvSpPr>
        <p:spPr>
          <a:xfrm>
            <a:off x="311700" y="939175"/>
            <a:ext cx="8520600" cy="261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3380"/>
              <a:t>“</a:t>
            </a:r>
            <a:r>
              <a:rPr lang="en-GB" sz="3380"/>
              <a:t>IAM very confused - A Friendly Guide to Cloud and Modern AuthZ</a:t>
            </a:r>
            <a:r>
              <a:rPr lang="en-GB" sz="3380"/>
              <a:t>”</a:t>
            </a:r>
            <a:endParaRPr sz="3380"/>
          </a:p>
        </p:txBody>
      </p:sp>
      <p:sp>
        <p:nvSpPr>
          <p:cNvPr id="224" name="Google Shape;224;p41"/>
          <p:cNvSpPr txBox="1"/>
          <p:nvPr>
            <p:ph idx="1" type="subTitle"/>
          </p:nvPr>
        </p:nvSpPr>
        <p:spPr>
          <a:xfrm>
            <a:off x="83100" y="3672325"/>
            <a:ext cx="8520600" cy="7926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lt1"/>
              </a:buClr>
              <a:buSzPct val="100000"/>
              <a:buFont typeface="Roboto"/>
              <a:buChar char="-"/>
            </a:pPr>
            <a:r>
              <a:rPr lang="en-GB" sz="1800">
                <a:latin typeface="Roboto"/>
                <a:ea typeface="Roboto"/>
                <a:cs typeface="Roboto"/>
                <a:sym typeface="Roboto"/>
              </a:rPr>
              <a:t>Bsides </a:t>
            </a:r>
            <a:r>
              <a:rPr lang="en-GB"/>
              <a:t>Basingstoke</a:t>
            </a:r>
            <a:r>
              <a:rPr lang="en-GB" sz="1800">
                <a:latin typeface="Roboto"/>
                <a:ea typeface="Roboto"/>
                <a:cs typeface="Roboto"/>
                <a:sym typeface="Roboto"/>
              </a:rPr>
              <a:t>  (202</a:t>
            </a:r>
            <a:r>
              <a:rPr lang="en-GB"/>
              <a:t>5</a:t>
            </a:r>
            <a:r>
              <a:rPr lang="en-GB" sz="1800">
                <a:latin typeface="Roboto"/>
                <a:ea typeface="Roboto"/>
                <a:cs typeface="Roboto"/>
                <a:sym typeface="Roboto"/>
              </a:rPr>
              <a:t>-07-</a:t>
            </a:r>
            <a:r>
              <a:rPr lang="en-GB"/>
              <a:t>25</a:t>
            </a:r>
            <a:r>
              <a:rPr lang="en-GB" sz="1800">
                <a:latin typeface="Roboto"/>
                <a:ea typeface="Roboto"/>
                <a:cs typeface="Roboto"/>
                <a:sym typeface="Roboto"/>
              </a:rPr>
              <a:t>) ~ Presented by Tom Cope</a:t>
            </a:r>
            <a:endParaRPr sz="1800">
              <a:latin typeface="Roboto"/>
              <a:ea typeface="Roboto"/>
              <a:cs typeface="Roboto"/>
              <a:sym typeface="Roboto"/>
            </a:endParaRPr>
          </a:p>
          <a:p>
            <a:pPr indent="0" lvl="0" marL="0" rtl="0" algn="l">
              <a:spcBef>
                <a:spcPts val="0"/>
              </a:spcBef>
              <a:spcAft>
                <a:spcPts val="0"/>
              </a:spcAft>
              <a:buNone/>
            </a:pPr>
            <a:r>
              <a:t/>
            </a:r>
            <a:endParaRPr/>
          </a:p>
          <a:p>
            <a:pPr indent="457200" lvl="0" marL="457200" rtl="0" algn="l">
              <a:spcBef>
                <a:spcPts val="0"/>
              </a:spcBef>
              <a:spcAft>
                <a:spcPts val="0"/>
              </a:spcAft>
              <a:buNone/>
            </a:pPr>
            <a:r>
              <a:rPr lang="en-GB"/>
              <a:t>(warning: this presentation and content was entirely human generated)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319500" y="1291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Two broad types of access control</a:t>
            </a:r>
            <a:endParaRPr/>
          </a:p>
        </p:txBody>
      </p:sp>
      <p:sp>
        <p:nvSpPr>
          <p:cNvPr id="339" name="Google Shape;339;p50"/>
          <p:cNvSpPr txBox="1"/>
          <p:nvPr/>
        </p:nvSpPr>
        <p:spPr>
          <a:xfrm>
            <a:off x="384400" y="2195725"/>
            <a:ext cx="3000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200">
                <a:solidFill>
                  <a:srgbClr val="250D3B"/>
                </a:solidFill>
                <a:latin typeface="Roboto"/>
                <a:ea typeface="Roboto"/>
                <a:cs typeface="Roboto"/>
                <a:sym typeface="Roboto"/>
              </a:rPr>
              <a:t>Coarse-Grained (CGA) </a:t>
            </a:r>
            <a:endParaRPr sz="3200">
              <a:solidFill>
                <a:srgbClr val="250D3B"/>
              </a:solidFill>
              <a:latin typeface="Roboto"/>
              <a:ea typeface="Roboto"/>
              <a:cs typeface="Roboto"/>
              <a:sym typeface="Roboto"/>
            </a:endParaRPr>
          </a:p>
        </p:txBody>
      </p:sp>
      <p:sp>
        <p:nvSpPr>
          <p:cNvPr id="340" name="Google Shape;340;p50"/>
          <p:cNvSpPr txBox="1"/>
          <p:nvPr/>
        </p:nvSpPr>
        <p:spPr>
          <a:xfrm>
            <a:off x="5428150" y="2073425"/>
            <a:ext cx="3000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200">
                <a:solidFill>
                  <a:srgbClr val="250D3B"/>
                </a:solidFill>
                <a:latin typeface="Roboto"/>
                <a:ea typeface="Roboto"/>
                <a:cs typeface="Roboto"/>
                <a:sym typeface="Roboto"/>
              </a:rPr>
              <a:t>F</a:t>
            </a:r>
            <a:r>
              <a:rPr lang="en-GB" sz="3200">
                <a:solidFill>
                  <a:srgbClr val="250D3B"/>
                </a:solidFill>
                <a:latin typeface="Roboto"/>
                <a:ea typeface="Roboto"/>
                <a:cs typeface="Roboto"/>
                <a:sym typeface="Roboto"/>
              </a:rPr>
              <a:t>ine-Grained Access Control (FGA)</a:t>
            </a:r>
            <a:endParaRPr sz="3200">
              <a:solidFill>
                <a:srgbClr val="250D3B"/>
              </a:solidFill>
              <a:latin typeface="Roboto"/>
              <a:ea typeface="Roboto"/>
              <a:cs typeface="Roboto"/>
              <a:sym typeface="Roboto"/>
            </a:endParaRPr>
          </a:p>
        </p:txBody>
      </p:sp>
      <p:sp>
        <p:nvSpPr>
          <p:cNvPr id="341" name="Google Shape;341;p50"/>
          <p:cNvSpPr txBox="1"/>
          <p:nvPr/>
        </p:nvSpPr>
        <p:spPr>
          <a:xfrm>
            <a:off x="310625" y="3818725"/>
            <a:ext cx="3500400" cy="11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“I can delete all blog posts”</a:t>
            </a:r>
            <a:endParaRPr sz="1800">
              <a:solidFill>
                <a:schemeClr val="lt2"/>
              </a:solidFill>
              <a:latin typeface="Roboto"/>
              <a:ea typeface="Roboto"/>
              <a:cs typeface="Roboto"/>
              <a:sym typeface="Roboto"/>
            </a:endParaRPr>
          </a:p>
        </p:txBody>
      </p:sp>
      <p:sp>
        <p:nvSpPr>
          <p:cNvPr id="342" name="Google Shape;342;p50"/>
          <p:cNvSpPr txBox="1"/>
          <p:nvPr/>
        </p:nvSpPr>
        <p:spPr>
          <a:xfrm>
            <a:off x="5177950" y="3882800"/>
            <a:ext cx="3500400" cy="11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“I can delete only X blog post”</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Lets talks types of access control!</a:t>
            </a:r>
            <a:endParaRPr/>
          </a:p>
        </p:txBody>
      </p:sp>
      <p:sp>
        <p:nvSpPr>
          <p:cNvPr id="348" name="Google Shape;348;p51"/>
          <p:cNvSpPr txBox="1"/>
          <p:nvPr/>
        </p:nvSpPr>
        <p:spPr>
          <a:xfrm>
            <a:off x="946100" y="2323800"/>
            <a:ext cx="15216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349" name="Google Shape;349;p51"/>
          <p:cNvSpPr txBox="1"/>
          <p:nvPr/>
        </p:nvSpPr>
        <p:spPr>
          <a:xfrm>
            <a:off x="118425" y="1978300"/>
            <a:ext cx="5876700" cy="319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Attribute-Based Access Control (ABAC)</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Policy-Based Access Control (PBAC)</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Role Based Access Control (RBAC)</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Relationship-Based Access Control (ReBAC)</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GB" sz="1800">
                <a:solidFill>
                  <a:schemeClr val="lt2"/>
                </a:solidFill>
                <a:latin typeface="Roboto"/>
                <a:ea typeface="Roboto"/>
                <a:cs typeface="Roboto"/>
                <a:sym typeface="Roboto"/>
              </a:rPr>
              <a:t>And then talk about </a:t>
            </a:r>
            <a:r>
              <a:rPr lang="en-GB" sz="1800">
                <a:solidFill>
                  <a:schemeClr val="lt2"/>
                </a:solidFill>
                <a:latin typeface="Roboto"/>
                <a:ea typeface="Roboto"/>
                <a:cs typeface="Roboto"/>
                <a:sym typeface="Roboto"/>
              </a:rPr>
              <a:t>implementation</a:t>
            </a:r>
            <a:r>
              <a:rPr lang="en-GB"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pic>
        <p:nvPicPr>
          <p:cNvPr descr="Discount coupon on smartphone solid icon. Phone scanning sale bar code vector illustration isolated on white. Promotion glyph style design, designed for web and app. Eps 10. (provided by Getty Images)" id="350" name="Google Shape;350;p51"/>
          <p:cNvPicPr preferRelativeResize="0"/>
          <p:nvPr/>
        </p:nvPicPr>
        <p:blipFill>
          <a:blip r:embed="rId3">
            <a:alphaModFix/>
          </a:blip>
          <a:stretch>
            <a:fillRect/>
          </a:stretch>
        </p:blipFill>
        <p:spPr>
          <a:xfrm>
            <a:off x="5815000" y="1807875"/>
            <a:ext cx="2844073" cy="28440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nvSpPr>
        <p:spPr>
          <a:xfrm>
            <a:off x="48825" y="1527450"/>
            <a:ext cx="8758800" cy="3396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Subject / Resource (Humans, EC2 Instances, Applications etc) are associated with 0-n “Attributes” or tags:</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project-y</a:t>
            </a:r>
            <a:endParaRPr>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infra-team</a:t>
            </a:r>
            <a:endParaRPr>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secret / restricted</a:t>
            </a:r>
            <a:endParaRPr sz="1800">
              <a:solidFill>
                <a:schemeClr val="lt2"/>
              </a:solidFill>
              <a:latin typeface="Roboto"/>
              <a:ea typeface="Roboto"/>
              <a:cs typeface="Roboto"/>
              <a:sym typeface="Roboto"/>
            </a:endParaRPr>
          </a:p>
        </p:txBody>
      </p:sp>
      <p:sp>
        <p:nvSpPr>
          <p:cNvPr id="356" name="Google Shape;356;p52"/>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Attribute-Based Access Control (ABAC)</a:t>
            </a:r>
            <a:endParaRPr/>
          </a:p>
        </p:txBody>
      </p:sp>
      <p:sp>
        <p:nvSpPr>
          <p:cNvPr id="357" name="Google Shape;357;p52"/>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u="sng"/>
              <a:t>Authorization decisions are based on the presence or absence of tags</a:t>
            </a:r>
            <a:endParaRPr/>
          </a:p>
        </p:txBody>
      </p:sp>
      <p:sp>
        <p:nvSpPr>
          <p:cNvPr id="358" name="Google Shape;358;p52"/>
          <p:cNvSpPr txBox="1"/>
          <p:nvPr/>
        </p:nvSpPr>
        <p:spPr>
          <a:xfrm>
            <a:off x="4718375" y="3399525"/>
            <a:ext cx="4425600" cy="17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9900FF"/>
                </a:solidFill>
                <a:latin typeface="Roboto"/>
                <a:ea typeface="Roboto"/>
                <a:cs typeface="Roboto"/>
                <a:sym typeface="Roboto"/>
              </a:rPr>
              <a:t>Static or Dynamic:</a:t>
            </a:r>
            <a:endParaRPr sz="1800">
              <a:solidFill>
                <a:srgbClr val="9900FF"/>
              </a:solidFill>
              <a:latin typeface="Roboto"/>
              <a:ea typeface="Roboto"/>
              <a:cs typeface="Roboto"/>
              <a:sym typeface="Roboto"/>
            </a:endParaRPr>
          </a:p>
          <a:p>
            <a:pPr indent="-342900" lvl="0" marL="457200" rtl="0" algn="l">
              <a:spcBef>
                <a:spcPts val="0"/>
              </a:spcBef>
              <a:spcAft>
                <a:spcPts val="0"/>
              </a:spcAft>
              <a:buClr>
                <a:srgbClr val="9900FF"/>
              </a:buClr>
              <a:buSzPts val="1800"/>
              <a:buFont typeface="Roboto"/>
              <a:buChar char="-"/>
            </a:pPr>
            <a:r>
              <a:rPr lang="en-GB" sz="1800">
                <a:solidFill>
                  <a:srgbClr val="9900FF"/>
                </a:solidFill>
                <a:latin typeface="Roboto"/>
                <a:ea typeface="Roboto"/>
                <a:cs typeface="Roboto"/>
                <a:sym typeface="Roboto"/>
              </a:rPr>
              <a:t>Auto Scaling groups</a:t>
            </a:r>
            <a:endParaRPr sz="1800">
              <a:solidFill>
                <a:srgbClr val="9900FF"/>
              </a:solidFill>
              <a:latin typeface="Roboto"/>
              <a:ea typeface="Roboto"/>
              <a:cs typeface="Roboto"/>
              <a:sym typeface="Roboto"/>
            </a:endParaRPr>
          </a:p>
          <a:p>
            <a:pPr indent="-342900" lvl="0" marL="457200" rtl="0" algn="l">
              <a:spcBef>
                <a:spcPts val="0"/>
              </a:spcBef>
              <a:spcAft>
                <a:spcPts val="0"/>
              </a:spcAft>
              <a:buClr>
                <a:srgbClr val="9900FF"/>
              </a:buClr>
              <a:buSzPts val="1800"/>
              <a:buFont typeface="Roboto"/>
              <a:buChar char="-"/>
            </a:pPr>
            <a:r>
              <a:rPr lang="en-GB" sz="1800">
                <a:solidFill>
                  <a:srgbClr val="9900FF"/>
                </a:solidFill>
                <a:latin typeface="Roboto"/>
                <a:ea typeface="Roboto"/>
                <a:cs typeface="Roboto"/>
                <a:sym typeface="Roboto"/>
              </a:rPr>
              <a:t>Documents created with in a folder</a:t>
            </a:r>
            <a:endParaRPr sz="1800">
              <a:solidFill>
                <a:srgbClr val="9900FF"/>
              </a:solidFill>
              <a:latin typeface="Roboto"/>
              <a:ea typeface="Roboto"/>
              <a:cs typeface="Roboto"/>
              <a:sym typeface="Roboto"/>
            </a:endParaRPr>
          </a:p>
          <a:p>
            <a:pPr indent="-342900" lvl="0" marL="457200" rtl="0" algn="l">
              <a:spcBef>
                <a:spcPts val="0"/>
              </a:spcBef>
              <a:spcAft>
                <a:spcPts val="0"/>
              </a:spcAft>
              <a:buClr>
                <a:srgbClr val="9900FF"/>
              </a:buClr>
              <a:buSzPts val="1800"/>
              <a:buFont typeface="Roboto"/>
              <a:buChar char="-"/>
            </a:pPr>
            <a:r>
              <a:rPr lang="en-GB" sz="1800">
                <a:solidFill>
                  <a:srgbClr val="9900FF"/>
                </a:solidFill>
                <a:latin typeface="Roboto"/>
                <a:ea typeface="Roboto"/>
                <a:cs typeface="Roboto"/>
                <a:sym typeface="Roboto"/>
              </a:rPr>
              <a:t>Terraform</a:t>
            </a:r>
            <a:r>
              <a:rPr lang="en-GB" sz="1800">
                <a:solidFill>
                  <a:srgbClr val="9900FF"/>
                </a:solidFill>
                <a:latin typeface="Roboto"/>
                <a:ea typeface="Roboto"/>
                <a:cs typeface="Roboto"/>
                <a:sym typeface="Roboto"/>
              </a:rPr>
              <a:t> resources</a:t>
            </a:r>
            <a:endParaRPr sz="1800">
              <a:solidFill>
                <a:srgbClr val="9900FF"/>
              </a:solidFill>
              <a:latin typeface="Roboto"/>
              <a:ea typeface="Roboto"/>
              <a:cs typeface="Roboto"/>
              <a:sym typeface="Roboto"/>
            </a:endParaRPr>
          </a:p>
          <a:p>
            <a:pPr indent="-342900" lvl="0" marL="457200" rtl="0" algn="l">
              <a:spcBef>
                <a:spcPts val="0"/>
              </a:spcBef>
              <a:spcAft>
                <a:spcPts val="0"/>
              </a:spcAft>
              <a:buClr>
                <a:srgbClr val="9900FF"/>
              </a:buClr>
              <a:buSzPts val="1800"/>
              <a:buFont typeface="Roboto"/>
              <a:buChar char="-"/>
            </a:pPr>
            <a:r>
              <a:rPr lang="en-GB" sz="1800">
                <a:solidFill>
                  <a:srgbClr val="9900FF"/>
                </a:solidFill>
                <a:latin typeface="Roboto"/>
                <a:ea typeface="Roboto"/>
                <a:cs typeface="Roboto"/>
                <a:sym typeface="Roboto"/>
              </a:rPr>
              <a:t>Users within a department</a:t>
            </a:r>
            <a:endParaRPr sz="1800">
              <a:solidFill>
                <a:srgbClr val="9900FF"/>
              </a:solidFill>
              <a:latin typeface="Roboto"/>
              <a:ea typeface="Roboto"/>
              <a:cs typeface="Roboto"/>
              <a:sym typeface="Roboto"/>
            </a:endParaRPr>
          </a:p>
        </p:txBody>
      </p:sp>
      <p:cxnSp>
        <p:nvCxnSpPr>
          <p:cNvPr id="359" name="Google Shape;359;p52"/>
          <p:cNvCxnSpPr>
            <a:stCxn id="358" idx="1"/>
          </p:cNvCxnSpPr>
          <p:nvPr/>
        </p:nvCxnSpPr>
        <p:spPr>
          <a:xfrm rot="10800000">
            <a:off x="2661575" y="3002775"/>
            <a:ext cx="2056800" cy="12687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Attribute-Based Access Control (ABAC)</a:t>
            </a:r>
            <a:endParaRPr/>
          </a:p>
        </p:txBody>
      </p:sp>
      <p:sp>
        <p:nvSpPr>
          <p:cNvPr id="365" name="Google Shape;365;p53"/>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Attributes can be environmental such as:</a:t>
            </a:r>
            <a:endParaRPr/>
          </a:p>
          <a:p>
            <a:pPr indent="-317500" lvl="1" marL="914400" rtl="0" algn="l">
              <a:spcBef>
                <a:spcPts val="0"/>
              </a:spcBef>
              <a:spcAft>
                <a:spcPts val="0"/>
              </a:spcAft>
              <a:buSzPts val="1400"/>
              <a:buChar char="○"/>
            </a:pPr>
            <a:r>
              <a:rPr lang="en-GB"/>
              <a:t>in-work-hours</a:t>
            </a:r>
            <a:endParaRPr/>
          </a:p>
          <a:p>
            <a:pPr indent="-317500" lvl="1" marL="914400" rtl="0" algn="l">
              <a:spcBef>
                <a:spcPts val="0"/>
              </a:spcBef>
              <a:spcAft>
                <a:spcPts val="0"/>
              </a:spcAft>
              <a:buSzPts val="1400"/>
              <a:buChar char="○"/>
            </a:pPr>
            <a:r>
              <a:rPr lang="en-GB"/>
              <a:t>tuesday</a:t>
            </a:r>
            <a:endParaRPr/>
          </a:p>
          <a:p>
            <a:pPr indent="-317500" lvl="1" marL="914400" rtl="0" algn="l">
              <a:spcBef>
                <a:spcPts val="0"/>
              </a:spcBef>
              <a:spcAft>
                <a:spcPts val="0"/>
              </a:spcAft>
              <a:buSzPts val="1400"/>
              <a:buChar char="○"/>
            </a:pPr>
            <a:r>
              <a:rPr lang="en-GB"/>
              <a:t>Remote-connection</a:t>
            </a:r>
            <a:endParaRPr/>
          </a:p>
          <a:p>
            <a:pPr indent="-342900" lvl="0" marL="457200" rtl="0" algn="l">
              <a:spcBef>
                <a:spcPts val="0"/>
              </a:spcBef>
              <a:spcAft>
                <a:spcPts val="0"/>
              </a:spcAft>
              <a:buSzPts val="1800"/>
              <a:buChar char="●"/>
            </a:pPr>
            <a:r>
              <a:rPr lang="en-GB"/>
              <a:t>Attributes can be meta as well:</a:t>
            </a:r>
            <a:endParaRPr/>
          </a:p>
          <a:p>
            <a:pPr indent="-317500" lvl="1" marL="914400" rtl="0" algn="l">
              <a:spcBef>
                <a:spcPts val="0"/>
              </a:spcBef>
              <a:spcAft>
                <a:spcPts val="0"/>
              </a:spcAft>
              <a:buSzPts val="1400"/>
              <a:buChar char="○"/>
            </a:pPr>
            <a:r>
              <a:rPr lang="en-GB"/>
              <a:t>2fa-provided</a:t>
            </a:r>
            <a:endParaRPr/>
          </a:p>
          <a:p>
            <a:pPr indent="-317500" lvl="1" marL="914400" rtl="0" algn="l">
              <a:spcBef>
                <a:spcPts val="0"/>
              </a:spcBef>
              <a:spcAft>
                <a:spcPts val="0"/>
              </a:spcAft>
              <a:buSzPts val="1400"/>
              <a:buChar char="○"/>
            </a:pPr>
            <a:r>
              <a:rPr lang="en-GB"/>
              <a:t>new-device</a:t>
            </a:r>
            <a:endParaRPr/>
          </a:p>
          <a:p>
            <a:pPr indent="-317500" lvl="1" marL="914400" rtl="0" algn="l">
              <a:spcBef>
                <a:spcPts val="0"/>
              </a:spcBef>
              <a:spcAft>
                <a:spcPts val="0"/>
              </a:spcAft>
              <a:buSzPts val="1400"/>
              <a:buChar char="○"/>
            </a:pPr>
            <a:r>
              <a:rPr lang="en-GB"/>
              <a:t>Phishing-resistant-2fa-used</a:t>
            </a:r>
            <a:endParaRPr/>
          </a:p>
          <a:p>
            <a:pPr indent="-342900" lvl="0" marL="457200" rtl="0" algn="l">
              <a:spcBef>
                <a:spcPts val="0"/>
              </a:spcBef>
              <a:spcAft>
                <a:spcPts val="0"/>
              </a:spcAft>
              <a:buSzPts val="1800"/>
              <a:buChar char="●"/>
            </a:pPr>
            <a:r>
              <a:rPr lang="en-GB"/>
              <a:t>Attributes based on action:</a:t>
            </a:r>
            <a:endParaRPr/>
          </a:p>
          <a:p>
            <a:pPr indent="-317500" lvl="1" marL="914400" rtl="0" algn="l">
              <a:spcBef>
                <a:spcPts val="0"/>
              </a:spcBef>
              <a:spcAft>
                <a:spcPts val="0"/>
              </a:spcAft>
              <a:buSzPts val="1400"/>
              <a:buChar char="○"/>
            </a:pPr>
            <a:r>
              <a:rPr lang="en-GB"/>
              <a:t>create / delete</a:t>
            </a:r>
            <a:endParaRPr/>
          </a:p>
          <a:p>
            <a:pPr indent="-317500" lvl="1" marL="914400" rtl="0" algn="l">
              <a:spcBef>
                <a:spcPts val="0"/>
              </a:spcBef>
              <a:spcAft>
                <a:spcPts val="0"/>
              </a:spcAft>
              <a:buSzPts val="1400"/>
              <a:buChar char="○"/>
            </a:pPr>
            <a:r>
              <a:rPr lang="en-GB"/>
              <a:t>Transfer &gt; £100</a:t>
            </a:r>
            <a:endParaRPr/>
          </a:p>
        </p:txBody>
      </p:sp>
      <p:sp>
        <p:nvSpPr>
          <p:cNvPr id="366" name="Google Shape;366;p53"/>
          <p:cNvSpPr txBox="1"/>
          <p:nvPr/>
        </p:nvSpPr>
        <p:spPr>
          <a:xfrm>
            <a:off x="6404425" y="1757975"/>
            <a:ext cx="26679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9900"/>
                </a:solidFill>
                <a:latin typeface="Roboto"/>
                <a:ea typeface="Roboto"/>
                <a:cs typeface="Roboto"/>
                <a:sym typeface="Roboto"/>
              </a:rPr>
              <a:t>Could be used to trigger setup authentication</a:t>
            </a:r>
            <a:endParaRPr sz="1800">
              <a:solidFill>
                <a:srgbClr val="FF9900"/>
              </a:solidFill>
              <a:latin typeface="Roboto"/>
              <a:ea typeface="Roboto"/>
              <a:cs typeface="Roboto"/>
              <a:sym typeface="Roboto"/>
            </a:endParaRPr>
          </a:p>
        </p:txBody>
      </p:sp>
      <p:cxnSp>
        <p:nvCxnSpPr>
          <p:cNvPr id="367" name="Google Shape;367;p53"/>
          <p:cNvCxnSpPr/>
          <p:nvPr/>
        </p:nvCxnSpPr>
        <p:spPr>
          <a:xfrm rot="10800000">
            <a:off x="2647600" y="1800025"/>
            <a:ext cx="3678900" cy="481200"/>
          </a:xfrm>
          <a:prstGeom prst="straightConnector1">
            <a:avLst/>
          </a:prstGeom>
          <a:noFill/>
          <a:ln cap="flat" cmpd="sng" w="76200">
            <a:solidFill>
              <a:schemeClr val="dk2"/>
            </a:solidFill>
            <a:prstDash val="solid"/>
            <a:round/>
            <a:headEnd len="med" w="med" type="none"/>
            <a:tailEnd len="med" w="med" type="triangle"/>
          </a:ln>
        </p:spPr>
      </p:cxnSp>
      <p:sp>
        <p:nvSpPr>
          <p:cNvPr id="368" name="Google Shape;368;p53"/>
          <p:cNvSpPr txBox="1"/>
          <p:nvPr/>
        </p:nvSpPr>
        <p:spPr>
          <a:xfrm>
            <a:off x="4909150" y="2815825"/>
            <a:ext cx="33843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4A86E8"/>
                </a:solidFill>
                <a:latin typeface="Roboto"/>
                <a:ea typeface="Roboto"/>
                <a:cs typeface="Roboto"/>
                <a:sym typeface="Roboto"/>
              </a:rPr>
              <a:t>Commonly seen in </a:t>
            </a:r>
            <a:r>
              <a:rPr lang="en-GB" sz="1800">
                <a:solidFill>
                  <a:srgbClr val="4A86E8"/>
                </a:solidFill>
                <a:latin typeface="Roboto"/>
                <a:ea typeface="Roboto"/>
                <a:cs typeface="Roboto"/>
                <a:sym typeface="Roboto"/>
              </a:rPr>
              <a:t>Azure Conditional Access</a:t>
            </a:r>
            <a:endParaRPr sz="1800">
              <a:solidFill>
                <a:srgbClr val="4A86E8"/>
              </a:solidFill>
              <a:latin typeface="Roboto"/>
              <a:ea typeface="Roboto"/>
              <a:cs typeface="Roboto"/>
              <a:sym typeface="Roboto"/>
            </a:endParaRPr>
          </a:p>
        </p:txBody>
      </p:sp>
      <p:cxnSp>
        <p:nvCxnSpPr>
          <p:cNvPr id="369" name="Google Shape;369;p53"/>
          <p:cNvCxnSpPr/>
          <p:nvPr/>
        </p:nvCxnSpPr>
        <p:spPr>
          <a:xfrm rot="10800000">
            <a:off x="2704050" y="2875575"/>
            <a:ext cx="2143800" cy="183900"/>
          </a:xfrm>
          <a:prstGeom prst="straightConnector1">
            <a:avLst/>
          </a:prstGeom>
          <a:noFill/>
          <a:ln cap="flat" cmpd="sng" w="76200">
            <a:solidFill>
              <a:schemeClr val="dk2"/>
            </a:solidFill>
            <a:prstDash val="solid"/>
            <a:round/>
            <a:headEnd len="med" w="med" type="none"/>
            <a:tailEnd len="med" w="med" type="triangle"/>
          </a:ln>
        </p:spPr>
      </p:cxnSp>
      <p:sp>
        <p:nvSpPr>
          <p:cNvPr id="370" name="Google Shape;370;p53"/>
          <p:cNvSpPr txBox="1"/>
          <p:nvPr/>
        </p:nvSpPr>
        <p:spPr>
          <a:xfrm>
            <a:off x="4764400" y="3873675"/>
            <a:ext cx="3384300" cy="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00FF"/>
                </a:solidFill>
                <a:latin typeface="Roboto"/>
                <a:ea typeface="Roboto"/>
                <a:cs typeface="Roboto"/>
                <a:sym typeface="Roboto"/>
              </a:rPr>
              <a:t>Used to generate a risk score</a:t>
            </a:r>
            <a:endParaRPr sz="1800">
              <a:solidFill>
                <a:srgbClr val="FF00FF"/>
              </a:solidFill>
              <a:latin typeface="Roboto"/>
              <a:ea typeface="Roboto"/>
              <a:cs typeface="Roboto"/>
              <a:sym typeface="Roboto"/>
            </a:endParaRPr>
          </a:p>
        </p:txBody>
      </p:sp>
      <p:cxnSp>
        <p:nvCxnSpPr>
          <p:cNvPr id="371" name="Google Shape;371;p53"/>
          <p:cNvCxnSpPr/>
          <p:nvPr/>
        </p:nvCxnSpPr>
        <p:spPr>
          <a:xfrm rot="10800000">
            <a:off x="2559300" y="3933425"/>
            <a:ext cx="2143800" cy="183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Attribute-Based Access Control (ABAC)</a:t>
            </a:r>
            <a:endParaRPr/>
          </a:p>
        </p:txBody>
      </p:sp>
      <p:sp>
        <p:nvSpPr>
          <p:cNvPr id="377" name="Google Shape;377;p54"/>
          <p:cNvSpPr txBox="1"/>
          <p:nvPr/>
        </p:nvSpPr>
        <p:spPr>
          <a:xfrm>
            <a:off x="235775" y="4819350"/>
            <a:ext cx="89646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2"/>
                </a:solidFill>
                <a:latin typeface="Roboto"/>
                <a:ea typeface="Roboto"/>
                <a:cs typeface="Roboto"/>
                <a:sym typeface="Roboto"/>
              </a:rPr>
              <a:t>Ref</a:t>
            </a:r>
            <a:r>
              <a:rPr lang="en-GB" sz="1000">
                <a:solidFill>
                  <a:schemeClr val="lt2"/>
                </a:solidFill>
                <a:latin typeface="Roboto"/>
                <a:ea typeface="Roboto"/>
                <a:cs typeface="Roboto"/>
                <a:sym typeface="Roboto"/>
              </a:rPr>
              <a:t>: </a:t>
            </a:r>
            <a:r>
              <a:rPr lang="en-GB" sz="1000" u="sng">
                <a:solidFill>
                  <a:schemeClr val="hlink"/>
                </a:solidFill>
                <a:latin typeface="Roboto"/>
                <a:ea typeface="Roboto"/>
                <a:cs typeface="Roboto"/>
                <a:sym typeface="Roboto"/>
                <a:hlinkClick r:id="rId3"/>
              </a:rPr>
              <a:t>https://docs.aws.amazon.com/IAM/latest/UserGuide/introduction_attribute-based-access-control.html</a:t>
            </a:r>
            <a:endParaRPr sz="1000">
              <a:solidFill>
                <a:schemeClr val="lt2"/>
              </a:solidFill>
              <a:latin typeface="Roboto"/>
              <a:ea typeface="Roboto"/>
              <a:cs typeface="Roboto"/>
              <a:sym typeface="Roboto"/>
            </a:endParaRPr>
          </a:p>
        </p:txBody>
      </p:sp>
      <p:pic>
        <p:nvPicPr>
          <p:cNvPr id="378" name="Google Shape;378;p54"/>
          <p:cNvPicPr preferRelativeResize="0"/>
          <p:nvPr/>
        </p:nvPicPr>
        <p:blipFill>
          <a:blip r:embed="rId4">
            <a:alphaModFix/>
          </a:blip>
          <a:stretch>
            <a:fillRect/>
          </a:stretch>
        </p:blipFill>
        <p:spPr>
          <a:xfrm>
            <a:off x="1039350" y="1328656"/>
            <a:ext cx="7055875" cy="312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p:nvPr/>
        </p:nvSpPr>
        <p:spPr>
          <a:xfrm>
            <a:off x="250450" y="2309075"/>
            <a:ext cx="3237900" cy="125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384" name="Google Shape;384;p55"/>
          <p:cNvSpPr/>
          <p:nvPr/>
        </p:nvSpPr>
        <p:spPr>
          <a:xfrm>
            <a:off x="5022800" y="2309075"/>
            <a:ext cx="3237900" cy="2356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385" name="Google Shape;385;p55"/>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Attribute-Based Access Control (ABAC)</a:t>
            </a:r>
            <a:endParaRPr/>
          </a:p>
        </p:txBody>
      </p:sp>
      <p:sp>
        <p:nvSpPr>
          <p:cNvPr id="386" name="Google Shape;386;p55"/>
          <p:cNvSpPr txBox="1"/>
          <p:nvPr/>
        </p:nvSpPr>
        <p:spPr>
          <a:xfrm>
            <a:off x="393100" y="2741675"/>
            <a:ext cx="2800200" cy="5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00FF"/>
                </a:solidFill>
                <a:latin typeface="Roboto"/>
                <a:ea typeface="Roboto"/>
                <a:cs typeface="Roboto"/>
                <a:sym typeface="Roboto"/>
              </a:rPr>
              <a:t>infra-team -&gt; project-y</a:t>
            </a:r>
            <a:endParaRPr sz="1800">
              <a:solidFill>
                <a:srgbClr val="FF00FF"/>
              </a:solidFill>
              <a:latin typeface="Roboto"/>
              <a:ea typeface="Roboto"/>
              <a:cs typeface="Roboto"/>
              <a:sym typeface="Roboto"/>
            </a:endParaRPr>
          </a:p>
        </p:txBody>
      </p:sp>
      <p:pic>
        <p:nvPicPr>
          <p:cNvPr descr="a white check mark is in a green square . (provided by Tenor)" id="387" name="Google Shape;387;p55"/>
          <p:cNvPicPr preferRelativeResize="0"/>
          <p:nvPr/>
        </p:nvPicPr>
        <p:blipFill>
          <a:blip r:embed="rId3">
            <a:alphaModFix/>
          </a:blip>
          <a:stretch>
            <a:fillRect/>
          </a:stretch>
        </p:blipFill>
        <p:spPr>
          <a:xfrm>
            <a:off x="2804400" y="2589275"/>
            <a:ext cx="440250" cy="440250"/>
          </a:xfrm>
          <a:prstGeom prst="rect">
            <a:avLst/>
          </a:prstGeom>
          <a:noFill/>
          <a:ln>
            <a:noFill/>
          </a:ln>
        </p:spPr>
      </p:pic>
      <p:sp>
        <p:nvSpPr>
          <p:cNvPr id="388" name="Google Shape;388;p55"/>
          <p:cNvSpPr txBox="1"/>
          <p:nvPr/>
        </p:nvSpPr>
        <p:spPr>
          <a:xfrm>
            <a:off x="436975" y="2383925"/>
            <a:ext cx="10305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Policy:</a:t>
            </a:r>
            <a:endParaRPr sz="1800">
              <a:solidFill>
                <a:schemeClr val="lt2"/>
              </a:solidFill>
              <a:latin typeface="Roboto"/>
              <a:ea typeface="Roboto"/>
              <a:cs typeface="Roboto"/>
              <a:sym typeface="Roboto"/>
            </a:endParaRPr>
          </a:p>
        </p:txBody>
      </p:sp>
      <p:sp>
        <p:nvSpPr>
          <p:cNvPr id="389" name="Google Shape;389;p55"/>
          <p:cNvSpPr txBox="1"/>
          <p:nvPr/>
        </p:nvSpPr>
        <p:spPr>
          <a:xfrm>
            <a:off x="5165450" y="2741675"/>
            <a:ext cx="3095100" cy="186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FF"/>
              </a:buClr>
              <a:buSzPts val="1800"/>
              <a:buFont typeface="Roboto"/>
              <a:buChar char="●"/>
            </a:pPr>
            <a:r>
              <a:rPr lang="en-GB" sz="1800">
                <a:solidFill>
                  <a:srgbClr val="FF00FF"/>
                </a:solidFill>
                <a:latin typeface="Roboto"/>
                <a:ea typeface="Roboto"/>
                <a:cs typeface="Roboto"/>
                <a:sym typeface="Roboto"/>
              </a:rPr>
              <a:t>Finance team</a:t>
            </a:r>
            <a:endParaRPr sz="1800">
              <a:solidFill>
                <a:srgbClr val="FF00FF"/>
              </a:solidFill>
              <a:latin typeface="Roboto"/>
              <a:ea typeface="Roboto"/>
              <a:cs typeface="Roboto"/>
              <a:sym typeface="Roboto"/>
            </a:endParaRPr>
          </a:p>
          <a:p>
            <a:pPr indent="-342900" lvl="0" marL="457200" rtl="0" algn="l">
              <a:spcBef>
                <a:spcPts val="0"/>
              </a:spcBef>
              <a:spcAft>
                <a:spcPts val="0"/>
              </a:spcAft>
              <a:buClr>
                <a:srgbClr val="FF00FF"/>
              </a:buClr>
              <a:buSzPts val="1800"/>
              <a:buFont typeface="Roboto"/>
              <a:buChar char="●"/>
            </a:pPr>
            <a:r>
              <a:rPr lang="en-GB" sz="1800">
                <a:solidFill>
                  <a:srgbClr val="FF00FF"/>
                </a:solidFill>
                <a:latin typeface="Roboto"/>
                <a:ea typeface="Roboto"/>
                <a:cs typeface="Roboto"/>
                <a:sym typeface="Roboto"/>
              </a:rPr>
              <a:t>Remote Working</a:t>
            </a:r>
            <a:endParaRPr sz="1800">
              <a:solidFill>
                <a:srgbClr val="FF00FF"/>
              </a:solidFill>
              <a:latin typeface="Roboto"/>
              <a:ea typeface="Roboto"/>
              <a:cs typeface="Roboto"/>
              <a:sym typeface="Roboto"/>
            </a:endParaRPr>
          </a:p>
          <a:p>
            <a:pPr indent="-342900" lvl="0" marL="457200" rtl="0" algn="l">
              <a:spcBef>
                <a:spcPts val="0"/>
              </a:spcBef>
              <a:spcAft>
                <a:spcPts val="0"/>
              </a:spcAft>
              <a:buClr>
                <a:srgbClr val="FF00FF"/>
              </a:buClr>
              <a:buSzPts val="1800"/>
              <a:buFont typeface="Roboto"/>
              <a:buChar char="●"/>
            </a:pPr>
            <a:r>
              <a:rPr lang="en-GB" sz="1800">
                <a:solidFill>
                  <a:srgbClr val="FF00FF"/>
                </a:solidFill>
                <a:latin typeface="Roboto"/>
                <a:ea typeface="Roboto"/>
                <a:cs typeface="Roboto"/>
                <a:sym typeface="Roboto"/>
              </a:rPr>
              <a:t>2FA-Provided</a:t>
            </a:r>
            <a:endParaRPr sz="1800">
              <a:solidFill>
                <a:srgbClr val="FF00FF"/>
              </a:solidFill>
              <a:latin typeface="Roboto"/>
              <a:ea typeface="Roboto"/>
              <a:cs typeface="Roboto"/>
              <a:sym typeface="Roboto"/>
            </a:endParaRPr>
          </a:p>
          <a:p>
            <a:pPr indent="-342900" lvl="0" marL="457200" rtl="0" algn="l">
              <a:spcBef>
                <a:spcPts val="0"/>
              </a:spcBef>
              <a:spcAft>
                <a:spcPts val="0"/>
              </a:spcAft>
              <a:buClr>
                <a:srgbClr val="FF00FF"/>
              </a:buClr>
              <a:buSzPts val="1800"/>
              <a:buFont typeface="Roboto"/>
              <a:buChar char="●"/>
            </a:pPr>
            <a:r>
              <a:rPr lang="en-GB" sz="1800">
                <a:solidFill>
                  <a:srgbClr val="FF00FF"/>
                </a:solidFill>
                <a:latin typeface="Roboto"/>
                <a:ea typeface="Roboto"/>
                <a:cs typeface="Roboto"/>
                <a:sym typeface="Roboto"/>
              </a:rPr>
              <a:t>Known Device</a:t>
            </a:r>
            <a:endParaRPr sz="1800">
              <a:solidFill>
                <a:srgbClr val="FF00FF"/>
              </a:solidFill>
              <a:latin typeface="Roboto"/>
              <a:ea typeface="Roboto"/>
              <a:cs typeface="Roboto"/>
              <a:sym typeface="Roboto"/>
            </a:endParaRPr>
          </a:p>
          <a:p>
            <a:pPr indent="0" lvl="0" marL="0" rtl="0" algn="l">
              <a:spcBef>
                <a:spcPts val="0"/>
              </a:spcBef>
              <a:spcAft>
                <a:spcPts val="0"/>
              </a:spcAft>
              <a:buNone/>
            </a:pPr>
            <a:r>
              <a:rPr lang="en-GB" sz="1800">
                <a:solidFill>
                  <a:srgbClr val="FF00FF"/>
                </a:solidFill>
                <a:latin typeface="Roboto"/>
                <a:ea typeface="Roboto"/>
                <a:cs typeface="Roboto"/>
                <a:sym typeface="Roboto"/>
              </a:rPr>
              <a:t>                   -&gt;</a:t>
            </a:r>
            <a:endParaRPr sz="1800">
              <a:solidFill>
                <a:srgbClr val="FF00FF"/>
              </a:solidFill>
              <a:latin typeface="Roboto"/>
              <a:ea typeface="Roboto"/>
              <a:cs typeface="Roboto"/>
              <a:sym typeface="Roboto"/>
            </a:endParaRPr>
          </a:p>
          <a:p>
            <a:pPr indent="0" lvl="0" marL="0" rtl="0" algn="l">
              <a:spcBef>
                <a:spcPts val="0"/>
              </a:spcBef>
              <a:spcAft>
                <a:spcPts val="0"/>
              </a:spcAft>
              <a:buNone/>
            </a:pPr>
            <a:r>
              <a:rPr lang="en-GB" sz="1800">
                <a:solidFill>
                  <a:srgbClr val="FF00FF"/>
                </a:solidFill>
                <a:latin typeface="Roboto"/>
                <a:ea typeface="Roboto"/>
                <a:cs typeface="Roboto"/>
                <a:sym typeface="Roboto"/>
              </a:rPr>
              <a:t>Restricted documents</a:t>
            </a:r>
            <a:endParaRPr sz="1800">
              <a:solidFill>
                <a:srgbClr val="FF00FF"/>
              </a:solidFill>
              <a:latin typeface="Roboto"/>
              <a:ea typeface="Roboto"/>
              <a:cs typeface="Roboto"/>
              <a:sym typeface="Roboto"/>
            </a:endParaRPr>
          </a:p>
          <a:p>
            <a:pPr indent="0" lvl="0" marL="0" rtl="0" algn="l">
              <a:spcBef>
                <a:spcPts val="0"/>
              </a:spcBef>
              <a:spcAft>
                <a:spcPts val="0"/>
              </a:spcAft>
              <a:buNone/>
            </a:pPr>
            <a:r>
              <a:t/>
            </a:r>
            <a:endParaRPr sz="1800">
              <a:solidFill>
                <a:srgbClr val="FF00FF"/>
              </a:solidFill>
              <a:latin typeface="Roboto"/>
              <a:ea typeface="Roboto"/>
              <a:cs typeface="Roboto"/>
              <a:sym typeface="Roboto"/>
            </a:endParaRPr>
          </a:p>
        </p:txBody>
      </p:sp>
      <p:pic>
        <p:nvPicPr>
          <p:cNvPr descr="a white check mark is in a green square . (provided by Tenor)" id="390" name="Google Shape;390;p55"/>
          <p:cNvPicPr preferRelativeResize="0"/>
          <p:nvPr/>
        </p:nvPicPr>
        <p:blipFill>
          <a:blip r:embed="rId3">
            <a:alphaModFix/>
          </a:blip>
          <a:stretch>
            <a:fillRect/>
          </a:stretch>
        </p:blipFill>
        <p:spPr>
          <a:xfrm>
            <a:off x="7576750" y="2589275"/>
            <a:ext cx="440250" cy="440250"/>
          </a:xfrm>
          <a:prstGeom prst="rect">
            <a:avLst/>
          </a:prstGeom>
          <a:noFill/>
          <a:ln>
            <a:noFill/>
          </a:ln>
        </p:spPr>
      </p:pic>
      <p:sp>
        <p:nvSpPr>
          <p:cNvPr id="391" name="Google Shape;391;p55"/>
          <p:cNvSpPr txBox="1"/>
          <p:nvPr/>
        </p:nvSpPr>
        <p:spPr>
          <a:xfrm>
            <a:off x="5209325" y="2383925"/>
            <a:ext cx="10305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Policy:</a:t>
            </a:r>
            <a:endParaRPr sz="1800">
              <a:solidFill>
                <a:schemeClr val="lt2"/>
              </a:solidFill>
              <a:latin typeface="Roboto"/>
              <a:ea typeface="Roboto"/>
              <a:cs typeface="Roboto"/>
              <a:sym typeface="Roboto"/>
            </a:endParaRPr>
          </a:p>
        </p:txBody>
      </p:sp>
      <p:sp>
        <p:nvSpPr>
          <p:cNvPr id="392" name="Google Shape;392;p55"/>
          <p:cNvSpPr txBox="1"/>
          <p:nvPr/>
        </p:nvSpPr>
        <p:spPr>
          <a:xfrm>
            <a:off x="307100" y="1434500"/>
            <a:ext cx="42648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Example </a:t>
            </a:r>
            <a:r>
              <a:rPr lang="en-GB" sz="1800">
                <a:solidFill>
                  <a:schemeClr val="lt2"/>
                </a:solidFill>
                <a:latin typeface="Roboto"/>
                <a:ea typeface="Roboto"/>
                <a:cs typeface="Roboto"/>
                <a:sym typeface="Roboto"/>
              </a:rPr>
              <a:t>policies</a:t>
            </a:r>
            <a:r>
              <a:rPr lang="en-GB" sz="1800">
                <a:solidFill>
                  <a:schemeClr val="lt2"/>
                </a:solidFill>
                <a:latin typeface="Roboto"/>
                <a:ea typeface="Roboto"/>
                <a:cs typeface="Roboto"/>
                <a:sym typeface="Roboto"/>
              </a:rPr>
              <a:t>:</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Attribute-Based Access Control (ABAC)</a:t>
            </a:r>
            <a:endParaRPr/>
          </a:p>
        </p:txBody>
      </p:sp>
      <p:sp>
        <p:nvSpPr>
          <p:cNvPr id="398" name="Google Shape;398;p56"/>
          <p:cNvSpPr txBox="1"/>
          <p:nvPr/>
        </p:nvSpPr>
        <p:spPr>
          <a:xfrm>
            <a:off x="175200" y="1325575"/>
            <a:ext cx="8657400" cy="350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6AA84F"/>
              </a:buClr>
              <a:buSzPts val="1700"/>
              <a:buFont typeface="Roboto"/>
              <a:buChar char="●"/>
            </a:pPr>
            <a:r>
              <a:rPr b="1" lang="en-GB" sz="1700">
                <a:solidFill>
                  <a:srgbClr val="6AA84F"/>
                </a:solidFill>
                <a:latin typeface="Roboto"/>
                <a:ea typeface="Roboto"/>
                <a:cs typeface="Roboto"/>
                <a:sym typeface="Roboto"/>
              </a:rPr>
              <a:t>Advantages</a:t>
            </a:r>
            <a:endParaRPr b="1"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Auto tagging of </a:t>
            </a:r>
            <a:r>
              <a:rPr lang="en-GB" sz="1700">
                <a:solidFill>
                  <a:srgbClr val="6AA84F"/>
                </a:solidFill>
                <a:latin typeface="Roboto"/>
                <a:ea typeface="Roboto"/>
                <a:cs typeface="Roboto"/>
                <a:sym typeface="Roboto"/>
              </a:rPr>
              <a:t>resources</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u="sng">
                <a:solidFill>
                  <a:srgbClr val="6AA84F"/>
                </a:solidFill>
                <a:latin typeface="Roboto"/>
                <a:ea typeface="Roboto"/>
                <a:cs typeface="Roboto"/>
                <a:sym typeface="Roboto"/>
              </a:rPr>
              <a:t>Scales well with the business</a:t>
            </a:r>
            <a:endParaRPr sz="1700" u="sng">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Fewer Policies*</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b="1" lang="en-GB" sz="1800">
                <a:solidFill>
                  <a:srgbClr val="6AA84F"/>
                </a:solidFill>
                <a:latin typeface="Roboto"/>
                <a:ea typeface="Roboto"/>
                <a:cs typeface="Roboto"/>
                <a:sym typeface="Roboto"/>
              </a:rPr>
              <a:t>Linked with sources of truth (eg corporate directory or cloud environment)</a:t>
            </a:r>
            <a:endParaRPr b="1"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336550" lvl="0" marL="457200" rtl="0" algn="l">
              <a:spcBef>
                <a:spcPts val="0"/>
              </a:spcBef>
              <a:spcAft>
                <a:spcPts val="0"/>
              </a:spcAft>
              <a:buClr>
                <a:srgbClr val="CC0000"/>
              </a:buClr>
              <a:buSzPts val="1700"/>
              <a:buFont typeface="Roboto"/>
              <a:buChar char="●"/>
            </a:pPr>
            <a:r>
              <a:rPr b="1" lang="en-GB" sz="1700">
                <a:solidFill>
                  <a:srgbClr val="CC0000"/>
                </a:solidFill>
                <a:latin typeface="Roboto"/>
                <a:ea typeface="Roboto"/>
                <a:cs typeface="Roboto"/>
                <a:sym typeface="Roboto"/>
              </a:rPr>
              <a:t>Disadvantages</a:t>
            </a:r>
            <a:endParaRPr b="1"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u="sng">
                <a:solidFill>
                  <a:srgbClr val="CC0000"/>
                </a:solidFill>
                <a:latin typeface="Roboto"/>
                <a:ea typeface="Roboto"/>
                <a:cs typeface="Roboto"/>
                <a:sym typeface="Roboto"/>
              </a:rPr>
              <a:t>Not as fine grained (per object </a:t>
            </a:r>
            <a:r>
              <a:rPr lang="en-GB" sz="1700" u="sng">
                <a:solidFill>
                  <a:srgbClr val="CC0000"/>
                </a:solidFill>
                <a:latin typeface="Roboto"/>
                <a:ea typeface="Roboto"/>
                <a:cs typeface="Roboto"/>
                <a:sym typeface="Roboto"/>
              </a:rPr>
              <a:t>basis</a:t>
            </a:r>
            <a:r>
              <a:rPr lang="en-GB" sz="1700" u="sng">
                <a:solidFill>
                  <a:srgbClr val="CC0000"/>
                </a:solidFill>
                <a:latin typeface="Roboto"/>
                <a:ea typeface="Roboto"/>
                <a:cs typeface="Roboto"/>
                <a:sym typeface="Roboto"/>
              </a:rPr>
              <a:t>)</a:t>
            </a:r>
            <a:endParaRPr sz="1700" u="sng">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How many </a:t>
            </a:r>
            <a:r>
              <a:rPr lang="en-GB" sz="1700">
                <a:solidFill>
                  <a:srgbClr val="CC0000"/>
                </a:solidFill>
                <a:latin typeface="Roboto"/>
                <a:ea typeface="Roboto"/>
                <a:cs typeface="Roboto"/>
                <a:sym typeface="Roboto"/>
              </a:rPr>
              <a:t>attributes</a:t>
            </a:r>
            <a:r>
              <a:rPr lang="en-GB" sz="1700">
                <a:solidFill>
                  <a:srgbClr val="CC0000"/>
                </a:solidFill>
                <a:latin typeface="Roboto"/>
                <a:ea typeface="Roboto"/>
                <a:cs typeface="Roboto"/>
                <a:sym typeface="Roboto"/>
              </a:rPr>
              <a:t>? </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u="sng">
                <a:solidFill>
                  <a:srgbClr val="CC0000"/>
                </a:solidFill>
                <a:latin typeface="Roboto"/>
                <a:ea typeface="Roboto"/>
                <a:cs typeface="Roboto"/>
                <a:sym typeface="Roboto"/>
              </a:rPr>
              <a:t>Getting all the tags to stick, support for tagging</a:t>
            </a:r>
            <a:endParaRPr sz="1700" u="sng">
              <a:solidFill>
                <a:srgbClr val="CC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404" name="Google Shape;404;p57"/>
          <p:cNvSpPr txBox="1"/>
          <p:nvPr>
            <p:ph idx="1" type="body"/>
          </p:nvPr>
        </p:nvSpPr>
        <p:spPr>
          <a:xfrm>
            <a:off x="61750" y="1337400"/>
            <a:ext cx="9010500" cy="36828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900"/>
              <a:t>“Policy-Based Access Control is an overarching authorization model where access decisions are determined by evaluating a set of defined policies”</a:t>
            </a:r>
            <a:endParaRPr sz="1900"/>
          </a:p>
          <a:p>
            <a:pPr indent="-323850" lvl="1" marL="914400" rtl="0" algn="l">
              <a:spcBef>
                <a:spcPts val="0"/>
              </a:spcBef>
              <a:spcAft>
                <a:spcPts val="0"/>
              </a:spcAft>
              <a:buSzPts val="1500"/>
              <a:buChar char="○"/>
            </a:pPr>
            <a:r>
              <a:rPr lang="en-GB" sz="1500"/>
              <a:t>These </a:t>
            </a:r>
            <a:r>
              <a:rPr lang="en-GB" sz="1500"/>
              <a:t>policies</a:t>
            </a:r>
            <a:r>
              <a:rPr lang="en-GB" sz="1500"/>
              <a:t> can be anything implemented in a </a:t>
            </a:r>
            <a:r>
              <a:rPr lang="en-GB" sz="1500"/>
              <a:t>variety</a:t>
            </a:r>
            <a:r>
              <a:rPr lang="en-GB" sz="1500"/>
              <a:t> of ways</a:t>
            </a:r>
            <a:endParaRPr sz="1500"/>
          </a:p>
          <a:p>
            <a:pPr indent="-323850" lvl="2" marL="1371600" rtl="0" algn="l">
              <a:spcBef>
                <a:spcPts val="0"/>
              </a:spcBef>
              <a:spcAft>
                <a:spcPts val="0"/>
              </a:spcAft>
              <a:buSzPts val="1500"/>
              <a:buChar char="■"/>
            </a:pPr>
            <a:r>
              <a:rPr lang="en-GB" sz="1500"/>
              <a:t>Leads to a overloaded term</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410" name="Google Shape;410;p58"/>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As Code:</a:t>
            </a:r>
            <a:endParaRPr sz="2200"/>
          </a:p>
        </p:txBody>
      </p:sp>
      <p:pic>
        <p:nvPicPr>
          <p:cNvPr id="411" name="Google Shape;411;p58"/>
          <p:cNvPicPr preferRelativeResize="0"/>
          <p:nvPr/>
        </p:nvPicPr>
        <p:blipFill>
          <a:blip r:embed="rId3">
            <a:alphaModFix/>
          </a:blip>
          <a:stretch>
            <a:fillRect/>
          </a:stretch>
        </p:blipFill>
        <p:spPr>
          <a:xfrm>
            <a:off x="1200" y="1957975"/>
            <a:ext cx="9071051" cy="1088511"/>
          </a:xfrm>
          <a:prstGeom prst="rect">
            <a:avLst/>
          </a:prstGeom>
          <a:noFill/>
          <a:ln>
            <a:noFill/>
          </a:ln>
        </p:spPr>
      </p:pic>
      <p:sp>
        <p:nvSpPr>
          <p:cNvPr id="412" name="Google Shape;412;p58"/>
          <p:cNvSpPr txBox="1"/>
          <p:nvPr/>
        </p:nvSpPr>
        <p:spPr>
          <a:xfrm>
            <a:off x="347800" y="3373500"/>
            <a:ext cx="8384100" cy="13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chemeClr val="lt2"/>
                </a:solidFill>
                <a:latin typeface="Roboto"/>
                <a:ea typeface="Roboto"/>
                <a:cs typeface="Roboto"/>
                <a:sym typeface="Roboto"/>
              </a:rPr>
              <a:t>Only allow users with the “admin” </a:t>
            </a:r>
            <a:r>
              <a:rPr lang="en-GB" sz="2300">
                <a:solidFill>
                  <a:schemeClr val="lt2"/>
                </a:solidFill>
                <a:latin typeface="Roboto"/>
                <a:ea typeface="Roboto"/>
                <a:cs typeface="Roboto"/>
                <a:sym typeface="Roboto"/>
              </a:rPr>
              <a:t>attribute</a:t>
            </a:r>
            <a:r>
              <a:rPr lang="en-GB" sz="2300">
                <a:solidFill>
                  <a:schemeClr val="lt2"/>
                </a:solidFill>
                <a:latin typeface="Roboto"/>
                <a:ea typeface="Roboto"/>
                <a:cs typeface="Roboto"/>
                <a:sym typeface="Roboto"/>
              </a:rPr>
              <a:t> to access the “/admin” page during the working week</a:t>
            </a:r>
            <a:endParaRPr sz="2300">
              <a:solidFill>
                <a:schemeClr val="lt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9"/>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418" name="Google Shape;418;p59"/>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GB" sz="2200"/>
              <a:t>In</a:t>
            </a:r>
            <a:r>
              <a:rPr lang="en-GB" sz="2200"/>
              <a:t> Code:</a:t>
            </a:r>
            <a:endParaRPr sz="2200"/>
          </a:p>
        </p:txBody>
      </p:sp>
      <p:pic>
        <p:nvPicPr>
          <p:cNvPr id="419" name="Google Shape;419;p59"/>
          <p:cNvPicPr preferRelativeResize="0"/>
          <p:nvPr/>
        </p:nvPicPr>
        <p:blipFill>
          <a:blip r:embed="rId3">
            <a:alphaModFix/>
          </a:blip>
          <a:stretch>
            <a:fillRect/>
          </a:stretch>
        </p:blipFill>
        <p:spPr>
          <a:xfrm>
            <a:off x="4699275" y="1316225"/>
            <a:ext cx="4372975" cy="3722450"/>
          </a:xfrm>
          <a:prstGeom prst="rect">
            <a:avLst/>
          </a:prstGeom>
          <a:noFill/>
          <a:ln>
            <a:noFill/>
          </a:ln>
        </p:spPr>
      </p:pic>
      <p:pic>
        <p:nvPicPr>
          <p:cNvPr id="420" name="Google Shape;420;p59"/>
          <p:cNvPicPr preferRelativeResize="0"/>
          <p:nvPr/>
        </p:nvPicPr>
        <p:blipFill rotWithShape="1">
          <a:blip r:embed="rId4">
            <a:alphaModFix/>
          </a:blip>
          <a:srcRect b="22067" l="0" r="0" t="7609"/>
          <a:stretch/>
        </p:blipFill>
        <p:spPr>
          <a:xfrm>
            <a:off x="105375" y="1611510"/>
            <a:ext cx="4517700" cy="3197289"/>
          </a:xfrm>
          <a:prstGeom prst="rect">
            <a:avLst/>
          </a:prstGeom>
          <a:noFill/>
          <a:ln>
            <a:noFill/>
          </a:ln>
        </p:spPr>
      </p:pic>
      <p:sp>
        <p:nvSpPr>
          <p:cNvPr id="421" name="Google Shape;421;p59"/>
          <p:cNvSpPr txBox="1"/>
          <p:nvPr/>
        </p:nvSpPr>
        <p:spPr>
          <a:xfrm>
            <a:off x="70500" y="4885000"/>
            <a:ext cx="73410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2"/>
                </a:solidFill>
                <a:latin typeface="Roboto"/>
                <a:ea typeface="Roboto"/>
                <a:cs typeface="Roboto"/>
                <a:sym typeface="Roboto"/>
              </a:rPr>
              <a:t>*examples only: please don’t use these policies in production</a:t>
            </a:r>
            <a:endParaRPr sz="11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243300" y="1291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Hello World!</a:t>
            </a:r>
            <a:endParaRPr/>
          </a:p>
        </p:txBody>
      </p:sp>
      <p:sp>
        <p:nvSpPr>
          <p:cNvPr id="230" name="Google Shape;230;p42"/>
          <p:cNvSpPr txBox="1"/>
          <p:nvPr>
            <p:ph idx="1" type="body"/>
          </p:nvPr>
        </p:nvSpPr>
        <p:spPr>
          <a:xfrm>
            <a:off x="61750" y="1032600"/>
            <a:ext cx="9010500" cy="3682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Tom Cope (</a:t>
            </a:r>
            <a:r>
              <a:rPr lang="en-GB" sz="1400" u="sng">
                <a:solidFill>
                  <a:schemeClr val="hlink"/>
                </a:solidFill>
                <a:hlinkClick r:id="rId3"/>
              </a:rPr>
              <a:t>https://tomcope.com</a:t>
            </a:r>
            <a:r>
              <a:rPr lang="en-GB" sz="1400"/>
              <a:t>)</a:t>
            </a:r>
            <a:endParaRPr sz="1400"/>
          </a:p>
          <a:p>
            <a:pPr indent="-317500" lvl="0" marL="457200" rtl="0" algn="l">
              <a:spcBef>
                <a:spcPts val="0"/>
              </a:spcBef>
              <a:spcAft>
                <a:spcPts val="0"/>
              </a:spcAft>
              <a:buSzPts val="1400"/>
              <a:buChar char="●"/>
            </a:pPr>
            <a:r>
              <a:rPr lang="en-GB" sz="1400"/>
              <a:t>Principal Consultant at Control Plane</a:t>
            </a:r>
            <a:endParaRPr sz="1400"/>
          </a:p>
          <a:p>
            <a:pPr indent="-317500" lvl="1" marL="914400" rtl="0" algn="l">
              <a:spcBef>
                <a:spcPts val="0"/>
              </a:spcBef>
              <a:spcAft>
                <a:spcPts val="0"/>
              </a:spcAft>
              <a:buSzPts val="1400"/>
              <a:buChar char="○"/>
            </a:pPr>
            <a:r>
              <a:rPr lang="en-GB"/>
              <a:t>Ex-CSO of Ava Security (now part of M</a:t>
            </a:r>
            <a:r>
              <a:rPr lang="en-GB"/>
              <a:t>o</a:t>
            </a:r>
            <a:r>
              <a:rPr lang="en-GB"/>
              <a:t>torola)</a:t>
            </a:r>
            <a:endParaRPr/>
          </a:p>
          <a:p>
            <a:pPr indent="-317500" lvl="1" marL="914400" rtl="0" algn="l">
              <a:spcBef>
                <a:spcPts val="0"/>
              </a:spcBef>
              <a:spcAft>
                <a:spcPts val="0"/>
              </a:spcAft>
              <a:buSzPts val="1400"/>
              <a:buChar char="○"/>
            </a:pPr>
            <a:r>
              <a:rPr lang="en-GB"/>
              <a:t>Security Engineer / SOC Analysis for UK leading asset manager</a:t>
            </a:r>
            <a:endParaRPr/>
          </a:p>
          <a:p>
            <a:pPr indent="-317500" lvl="1" marL="914400" rtl="0" algn="l">
              <a:spcBef>
                <a:spcPts val="0"/>
              </a:spcBef>
              <a:spcAft>
                <a:spcPts val="0"/>
              </a:spcAft>
              <a:buSzPts val="1400"/>
              <a:buChar char="○"/>
            </a:pPr>
            <a:r>
              <a:rPr lang="en-GB"/>
              <a:t>IAM SME at IBM</a:t>
            </a:r>
            <a:endParaRPr/>
          </a:p>
          <a:p>
            <a:pPr indent="-317500" lvl="0" marL="457200" rtl="0" algn="l">
              <a:spcBef>
                <a:spcPts val="0"/>
              </a:spcBef>
              <a:spcAft>
                <a:spcPts val="0"/>
              </a:spcAft>
              <a:buSzPts val="1400"/>
              <a:buChar char="●"/>
            </a:pPr>
            <a:r>
              <a:rPr lang="en-GB" sz="1400"/>
              <a:t>Working in Cyber Security ~12 years</a:t>
            </a:r>
            <a:endParaRPr sz="1400"/>
          </a:p>
          <a:p>
            <a:pPr indent="-317500" lvl="0" marL="457200" rtl="0" algn="l">
              <a:spcBef>
                <a:spcPts val="0"/>
              </a:spcBef>
              <a:spcAft>
                <a:spcPts val="0"/>
              </a:spcAft>
              <a:buSzPts val="1400"/>
              <a:buChar char="●"/>
            </a:pPr>
            <a:r>
              <a:rPr lang="en-GB" sz="1400"/>
              <a:t>Part time Security Researcher (CVE-2020-5014 + CVE-2021-29707) </a:t>
            </a:r>
            <a:endParaRPr sz="1400"/>
          </a:p>
          <a:p>
            <a:pPr indent="-317500" lvl="1" marL="914400" rtl="0" algn="l">
              <a:spcBef>
                <a:spcPts val="0"/>
              </a:spcBef>
              <a:spcAft>
                <a:spcPts val="0"/>
              </a:spcAft>
              <a:buSzPts val="1400"/>
              <a:buChar char="○"/>
            </a:pPr>
            <a:r>
              <a:rPr lang="en-GB" u="sng"/>
              <a:t>CodeGate AI Write up coming soon!</a:t>
            </a:r>
            <a:endParaRPr u="sng"/>
          </a:p>
          <a:p>
            <a:pPr indent="-317500" lvl="0" marL="457200" rtl="0" algn="l">
              <a:spcBef>
                <a:spcPts val="0"/>
              </a:spcBef>
              <a:spcAft>
                <a:spcPts val="0"/>
              </a:spcAft>
              <a:buSzPts val="1400"/>
              <a:buChar char="●"/>
            </a:pPr>
            <a:r>
              <a:rPr lang="en-GB" sz="1400"/>
              <a:t>Blue team by day, red team by night</a:t>
            </a:r>
            <a:endParaRPr sz="1400"/>
          </a:p>
          <a:p>
            <a:pPr indent="-317500" lvl="0" marL="457200" rtl="0" algn="l">
              <a:spcBef>
                <a:spcPts val="0"/>
              </a:spcBef>
              <a:spcAft>
                <a:spcPts val="0"/>
              </a:spcAft>
              <a:buSzPts val="1400"/>
              <a:buChar char="●"/>
            </a:pPr>
            <a:r>
              <a:rPr lang="en-GB" sz="1400"/>
              <a:t>Catch me at DEFCON later this year (Speaking @Malware Village)</a:t>
            </a:r>
            <a:endParaRPr sz="1400"/>
          </a:p>
        </p:txBody>
      </p:sp>
      <p:pic>
        <p:nvPicPr>
          <p:cNvPr id="231" name="Google Shape;231;p42"/>
          <p:cNvPicPr preferRelativeResize="0"/>
          <p:nvPr/>
        </p:nvPicPr>
        <p:blipFill>
          <a:blip r:embed="rId4">
            <a:alphaModFix/>
          </a:blip>
          <a:stretch>
            <a:fillRect/>
          </a:stretch>
        </p:blipFill>
        <p:spPr>
          <a:xfrm>
            <a:off x="8288350" y="2369612"/>
            <a:ext cx="795550" cy="803828"/>
          </a:xfrm>
          <a:prstGeom prst="rect">
            <a:avLst/>
          </a:prstGeom>
          <a:noFill/>
          <a:ln>
            <a:noFill/>
          </a:ln>
        </p:spPr>
      </p:pic>
      <p:pic>
        <p:nvPicPr>
          <p:cNvPr id="232" name="Google Shape;232;p42"/>
          <p:cNvPicPr preferRelativeResize="0"/>
          <p:nvPr/>
        </p:nvPicPr>
        <p:blipFill>
          <a:blip r:embed="rId5">
            <a:alphaModFix/>
          </a:blip>
          <a:stretch>
            <a:fillRect/>
          </a:stretch>
        </p:blipFill>
        <p:spPr>
          <a:xfrm>
            <a:off x="6691925" y="2387675"/>
            <a:ext cx="795538" cy="767700"/>
          </a:xfrm>
          <a:prstGeom prst="rect">
            <a:avLst/>
          </a:prstGeom>
          <a:noFill/>
          <a:ln>
            <a:noFill/>
          </a:ln>
        </p:spPr>
      </p:pic>
      <p:pic>
        <p:nvPicPr>
          <p:cNvPr id="233" name="Google Shape;233;p42"/>
          <p:cNvPicPr preferRelativeResize="0"/>
          <p:nvPr/>
        </p:nvPicPr>
        <p:blipFill>
          <a:blip r:embed="rId6">
            <a:alphaModFix/>
          </a:blip>
          <a:stretch>
            <a:fillRect/>
          </a:stretch>
        </p:blipFill>
        <p:spPr>
          <a:xfrm>
            <a:off x="7572353" y="2387401"/>
            <a:ext cx="716001" cy="805754"/>
          </a:xfrm>
          <a:prstGeom prst="rect">
            <a:avLst/>
          </a:prstGeom>
          <a:noFill/>
          <a:ln>
            <a:noFill/>
          </a:ln>
        </p:spPr>
      </p:pic>
      <p:pic>
        <p:nvPicPr>
          <p:cNvPr id="234" name="Google Shape;234;p42"/>
          <p:cNvPicPr preferRelativeResize="0"/>
          <p:nvPr/>
        </p:nvPicPr>
        <p:blipFill rotWithShape="1">
          <a:blip r:embed="rId7">
            <a:alphaModFix/>
          </a:blip>
          <a:srcRect b="0" l="22613" r="2107" t="29795"/>
          <a:stretch/>
        </p:blipFill>
        <p:spPr>
          <a:xfrm>
            <a:off x="58976" y="3648925"/>
            <a:ext cx="4768226" cy="1666950"/>
          </a:xfrm>
          <a:prstGeom prst="rect">
            <a:avLst/>
          </a:prstGeom>
          <a:noFill/>
          <a:ln>
            <a:noFill/>
          </a:ln>
        </p:spPr>
      </p:pic>
      <p:pic>
        <p:nvPicPr>
          <p:cNvPr id="235" name="Google Shape;235;p42"/>
          <p:cNvPicPr preferRelativeResize="0"/>
          <p:nvPr/>
        </p:nvPicPr>
        <p:blipFill>
          <a:blip r:embed="rId8">
            <a:alphaModFix/>
          </a:blip>
          <a:stretch>
            <a:fillRect/>
          </a:stretch>
        </p:blipFill>
        <p:spPr>
          <a:xfrm>
            <a:off x="4827200" y="3688375"/>
            <a:ext cx="4212325" cy="1465325"/>
          </a:xfrm>
          <a:prstGeom prst="rect">
            <a:avLst/>
          </a:prstGeom>
          <a:noFill/>
          <a:ln>
            <a:noFill/>
          </a:ln>
        </p:spPr>
      </p:pic>
      <p:pic>
        <p:nvPicPr>
          <p:cNvPr id="236" name="Google Shape;236;p42"/>
          <p:cNvPicPr preferRelativeResize="0"/>
          <p:nvPr/>
        </p:nvPicPr>
        <p:blipFill>
          <a:blip r:embed="rId9">
            <a:alphaModFix/>
          </a:blip>
          <a:stretch>
            <a:fillRect/>
          </a:stretch>
        </p:blipFill>
        <p:spPr>
          <a:xfrm>
            <a:off x="6782300" y="0"/>
            <a:ext cx="2361701" cy="2361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 Based Access Control (PBAC)</a:t>
            </a:r>
            <a:endParaRPr/>
          </a:p>
        </p:txBody>
      </p:sp>
      <p:sp>
        <p:nvSpPr>
          <p:cNvPr id="427" name="Google Shape;427;p60"/>
          <p:cNvSpPr txBox="1"/>
          <p:nvPr/>
        </p:nvSpPr>
        <p:spPr>
          <a:xfrm>
            <a:off x="175200" y="1325575"/>
            <a:ext cx="8657400" cy="3509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6AA84F"/>
              </a:buClr>
              <a:buSzPts val="1700"/>
              <a:buFont typeface="Roboto"/>
              <a:buChar char="●"/>
            </a:pPr>
            <a:r>
              <a:rPr b="1" lang="en-GB" sz="1700">
                <a:solidFill>
                  <a:srgbClr val="6AA84F"/>
                </a:solidFill>
                <a:latin typeface="Roboto"/>
                <a:ea typeface="Roboto"/>
                <a:cs typeface="Roboto"/>
                <a:sym typeface="Roboto"/>
              </a:rPr>
              <a:t>Advantages</a:t>
            </a:r>
            <a:endParaRPr b="1"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Easy to review (with linters or human review)</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u="sng">
                <a:solidFill>
                  <a:srgbClr val="6AA84F"/>
                </a:solidFill>
                <a:latin typeface="Roboto"/>
                <a:ea typeface="Roboto"/>
                <a:cs typeface="Roboto"/>
                <a:sym typeface="Roboto"/>
              </a:rPr>
              <a:t>Easy to audit (log inputs and policy decision)</a:t>
            </a:r>
            <a:endParaRPr sz="1700" u="sng">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Incredibly</a:t>
            </a:r>
            <a:r>
              <a:rPr lang="en-GB" sz="1700">
                <a:solidFill>
                  <a:srgbClr val="6AA84F"/>
                </a:solidFill>
                <a:latin typeface="Roboto"/>
                <a:ea typeface="Roboto"/>
                <a:cs typeface="Roboto"/>
                <a:sym typeface="Roboto"/>
              </a:rPr>
              <a:t> </a:t>
            </a:r>
            <a:r>
              <a:rPr lang="en-GB" sz="1700">
                <a:solidFill>
                  <a:srgbClr val="6AA84F"/>
                </a:solidFill>
                <a:latin typeface="Roboto"/>
                <a:ea typeface="Roboto"/>
                <a:cs typeface="Roboto"/>
                <a:sym typeface="Roboto"/>
              </a:rPr>
              <a:t>flexible</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Can be very Fine-Grained</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336550" lvl="0" marL="457200" rtl="0" algn="l">
              <a:spcBef>
                <a:spcPts val="0"/>
              </a:spcBef>
              <a:spcAft>
                <a:spcPts val="0"/>
              </a:spcAft>
              <a:buClr>
                <a:srgbClr val="CC0000"/>
              </a:buClr>
              <a:buSzPts val="1700"/>
              <a:buFont typeface="Roboto"/>
              <a:buChar char="●"/>
            </a:pPr>
            <a:r>
              <a:rPr b="1" lang="en-GB" sz="1700">
                <a:solidFill>
                  <a:srgbClr val="CC0000"/>
                </a:solidFill>
                <a:latin typeface="Roboto"/>
                <a:ea typeface="Roboto"/>
                <a:cs typeface="Roboto"/>
                <a:sym typeface="Roboto"/>
              </a:rPr>
              <a:t>Disadvantages</a:t>
            </a:r>
            <a:endParaRPr b="1"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Can get c</a:t>
            </a:r>
            <a:r>
              <a:rPr lang="en-GB" sz="1700">
                <a:solidFill>
                  <a:srgbClr val="CC0000"/>
                </a:solidFill>
                <a:latin typeface="Roboto"/>
                <a:ea typeface="Roboto"/>
                <a:cs typeface="Roboto"/>
                <a:sym typeface="Roboto"/>
              </a:rPr>
              <a:t>omplex quickly</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u="sng">
                <a:solidFill>
                  <a:srgbClr val="CC0000"/>
                </a:solidFill>
                <a:latin typeface="Roboto"/>
                <a:ea typeface="Roboto"/>
                <a:cs typeface="Roboto"/>
                <a:sym typeface="Roboto"/>
              </a:rPr>
              <a:t>Lots of policy re-writes as the business grows (new system = new policy)</a:t>
            </a:r>
            <a:endParaRPr sz="1700" u="sng">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Performance of evaluating the policy </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Does each team manage their own policy or a central team?</a:t>
            </a:r>
            <a:endParaRPr sz="1700">
              <a:solidFill>
                <a:srgbClr val="CC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1"/>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Role-Based Access Control (RBAC)</a:t>
            </a:r>
            <a:endParaRPr/>
          </a:p>
        </p:txBody>
      </p:sp>
      <p:pic>
        <p:nvPicPr>
          <p:cNvPr descr="a blue box with the words ol reliable written on it (provided by Tenor)" id="433" name="Google Shape;433;p61"/>
          <p:cNvPicPr preferRelativeResize="0"/>
          <p:nvPr/>
        </p:nvPicPr>
        <p:blipFill>
          <a:blip r:embed="rId3">
            <a:alphaModFix/>
          </a:blip>
          <a:stretch>
            <a:fillRect/>
          </a:stretch>
        </p:blipFill>
        <p:spPr>
          <a:xfrm>
            <a:off x="5400800" y="1312325"/>
            <a:ext cx="3241650" cy="1764325"/>
          </a:xfrm>
          <a:prstGeom prst="rect">
            <a:avLst/>
          </a:prstGeom>
          <a:noFill/>
          <a:ln>
            <a:noFill/>
          </a:ln>
        </p:spPr>
      </p:pic>
      <p:sp>
        <p:nvSpPr>
          <p:cNvPr id="434" name="Google Shape;434;p61"/>
          <p:cNvSpPr txBox="1"/>
          <p:nvPr>
            <p:ph idx="1" type="body"/>
          </p:nvPr>
        </p:nvSpPr>
        <p:spPr>
          <a:xfrm>
            <a:off x="61750" y="1108800"/>
            <a:ext cx="4984200" cy="36828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900"/>
              <a:t>Actor</a:t>
            </a:r>
            <a:endParaRPr sz="1900"/>
          </a:p>
          <a:p>
            <a:pPr indent="-349250" lvl="1" marL="914400" rtl="0" algn="l">
              <a:spcBef>
                <a:spcPts val="0"/>
              </a:spcBef>
              <a:spcAft>
                <a:spcPts val="0"/>
              </a:spcAft>
              <a:buSzPts val="1900"/>
              <a:buChar char="○"/>
            </a:pPr>
            <a:r>
              <a:rPr lang="en-GB" sz="1900"/>
              <a:t>User -&gt; “tom”</a:t>
            </a:r>
            <a:endParaRPr sz="1900"/>
          </a:p>
          <a:p>
            <a:pPr indent="-349250" lvl="1" marL="914400" rtl="0" algn="l">
              <a:spcBef>
                <a:spcPts val="0"/>
              </a:spcBef>
              <a:spcAft>
                <a:spcPts val="0"/>
              </a:spcAft>
              <a:buSzPts val="1900"/>
              <a:buChar char="○"/>
            </a:pPr>
            <a:r>
              <a:rPr lang="en-GB" sz="1900"/>
              <a:t>Machine -&gt; “database_ec2”</a:t>
            </a:r>
            <a:endParaRPr sz="1900"/>
          </a:p>
          <a:p>
            <a:pPr indent="-349250" lvl="0" marL="457200" rtl="0" algn="l">
              <a:spcBef>
                <a:spcPts val="0"/>
              </a:spcBef>
              <a:spcAft>
                <a:spcPts val="0"/>
              </a:spcAft>
              <a:buSzPts val="1900"/>
              <a:buChar char="●"/>
            </a:pPr>
            <a:r>
              <a:rPr lang="en-GB" sz="1900"/>
              <a:t>Role</a:t>
            </a:r>
            <a:endParaRPr sz="1900"/>
          </a:p>
          <a:p>
            <a:pPr indent="-349250" lvl="1" marL="914400" rtl="0" algn="l">
              <a:spcBef>
                <a:spcPts val="0"/>
              </a:spcBef>
              <a:spcAft>
                <a:spcPts val="0"/>
              </a:spcAft>
              <a:buSzPts val="1900"/>
              <a:buChar char="○"/>
            </a:pPr>
            <a:r>
              <a:rPr lang="en-GB" sz="1900"/>
              <a:t>“admin”</a:t>
            </a:r>
            <a:endParaRPr sz="1900"/>
          </a:p>
          <a:p>
            <a:pPr indent="-349250" lvl="0" marL="457200" rtl="0" algn="l">
              <a:spcBef>
                <a:spcPts val="0"/>
              </a:spcBef>
              <a:spcAft>
                <a:spcPts val="0"/>
              </a:spcAft>
              <a:buSzPts val="1900"/>
              <a:buChar char="●"/>
            </a:pPr>
            <a:r>
              <a:rPr lang="en-GB" sz="1900"/>
              <a:t>Permissions</a:t>
            </a:r>
            <a:endParaRPr sz="1900"/>
          </a:p>
          <a:p>
            <a:pPr indent="-349250" lvl="1" marL="914400" rtl="0" algn="l">
              <a:spcBef>
                <a:spcPts val="0"/>
              </a:spcBef>
              <a:spcAft>
                <a:spcPts val="0"/>
              </a:spcAft>
              <a:buSzPts val="1900"/>
              <a:buChar char="○"/>
            </a:pPr>
            <a:r>
              <a:rPr lang="en-GB" sz="1900"/>
              <a:t>“add_users”</a:t>
            </a:r>
            <a:endParaRPr sz="1900"/>
          </a:p>
          <a:p>
            <a:pPr indent="-349250" lvl="1" marL="914400" rtl="0" algn="l">
              <a:spcBef>
                <a:spcPts val="0"/>
              </a:spcBef>
              <a:spcAft>
                <a:spcPts val="0"/>
              </a:spcAft>
              <a:buSzPts val="1900"/>
              <a:buChar char="○"/>
            </a:pPr>
            <a:r>
              <a:rPr lang="en-GB" sz="1900"/>
              <a:t>“bake_cake”</a:t>
            </a:r>
            <a:endParaRPr sz="1900"/>
          </a:p>
        </p:txBody>
      </p:sp>
      <p:sp>
        <p:nvSpPr>
          <p:cNvPr id="435" name="Google Shape;435;p61"/>
          <p:cNvSpPr txBox="1"/>
          <p:nvPr/>
        </p:nvSpPr>
        <p:spPr>
          <a:xfrm>
            <a:off x="5272850" y="3463350"/>
            <a:ext cx="3369600" cy="9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You’ve seen it everywhere:</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Every SAAS, IAAS</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AWS IAM Redefined Roles</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Google Workspace</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2"/>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Role-Based Access Control (RBAC)</a:t>
            </a:r>
            <a:endParaRPr/>
          </a:p>
        </p:txBody>
      </p:sp>
      <p:pic>
        <p:nvPicPr>
          <p:cNvPr id="441" name="Google Shape;441;p62"/>
          <p:cNvPicPr preferRelativeResize="0"/>
          <p:nvPr/>
        </p:nvPicPr>
        <p:blipFill>
          <a:blip r:embed="rId3">
            <a:alphaModFix/>
          </a:blip>
          <a:stretch>
            <a:fillRect/>
          </a:stretch>
        </p:blipFill>
        <p:spPr>
          <a:xfrm>
            <a:off x="3688250" y="1774450"/>
            <a:ext cx="5381051" cy="3323600"/>
          </a:xfrm>
          <a:prstGeom prst="rect">
            <a:avLst/>
          </a:prstGeom>
          <a:noFill/>
          <a:ln>
            <a:noFill/>
          </a:ln>
        </p:spPr>
      </p:pic>
      <p:pic>
        <p:nvPicPr>
          <p:cNvPr id="442" name="Google Shape;442;p62"/>
          <p:cNvPicPr preferRelativeResize="0"/>
          <p:nvPr/>
        </p:nvPicPr>
        <p:blipFill>
          <a:blip r:embed="rId4">
            <a:alphaModFix/>
          </a:blip>
          <a:stretch>
            <a:fillRect/>
          </a:stretch>
        </p:blipFill>
        <p:spPr>
          <a:xfrm>
            <a:off x="323925" y="4155024"/>
            <a:ext cx="3127350" cy="767700"/>
          </a:xfrm>
          <a:prstGeom prst="rect">
            <a:avLst/>
          </a:prstGeom>
          <a:noFill/>
          <a:ln>
            <a:noFill/>
          </a:ln>
        </p:spPr>
      </p:pic>
      <p:sp>
        <p:nvSpPr>
          <p:cNvPr id="443" name="Google Shape;443;p62"/>
          <p:cNvSpPr txBox="1"/>
          <p:nvPr/>
        </p:nvSpPr>
        <p:spPr>
          <a:xfrm>
            <a:off x="2044800" y="2882875"/>
            <a:ext cx="1273200" cy="5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2. </a:t>
            </a:r>
            <a:r>
              <a:rPr lang="en-GB" sz="1800">
                <a:solidFill>
                  <a:schemeClr val="lt2"/>
                </a:solidFill>
                <a:latin typeface="Roboto"/>
                <a:ea typeface="Roboto"/>
                <a:cs typeface="Roboto"/>
                <a:sym typeface="Roboto"/>
              </a:rPr>
              <a:t>Role</a:t>
            </a:r>
            <a:endParaRPr sz="1800">
              <a:solidFill>
                <a:schemeClr val="lt2"/>
              </a:solidFill>
              <a:latin typeface="Roboto"/>
              <a:ea typeface="Roboto"/>
              <a:cs typeface="Roboto"/>
              <a:sym typeface="Roboto"/>
            </a:endParaRPr>
          </a:p>
        </p:txBody>
      </p:sp>
      <p:sp>
        <p:nvSpPr>
          <p:cNvPr id="444" name="Google Shape;444;p62"/>
          <p:cNvSpPr txBox="1"/>
          <p:nvPr/>
        </p:nvSpPr>
        <p:spPr>
          <a:xfrm>
            <a:off x="323925" y="3475200"/>
            <a:ext cx="1273200" cy="51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AutoNum type="arabicPeriod"/>
            </a:pPr>
            <a:r>
              <a:rPr lang="en-GB" sz="1800">
                <a:solidFill>
                  <a:schemeClr val="lt2"/>
                </a:solidFill>
                <a:latin typeface="Roboto"/>
                <a:ea typeface="Roboto"/>
                <a:cs typeface="Roboto"/>
                <a:sym typeface="Roboto"/>
              </a:rPr>
              <a:t>User</a:t>
            </a:r>
            <a:endParaRPr sz="1800">
              <a:solidFill>
                <a:schemeClr val="lt2"/>
              </a:solidFill>
              <a:latin typeface="Roboto"/>
              <a:ea typeface="Roboto"/>
              <a:cs typeface="Roboto"/>
              <a:sym typeface="Roboto"/>
            </a:endParaRPr>
          </a:p>
        </p:txBody>
      </p:sp>
      <p:sp>
        <p:nvSpPr>
          <p:cNvPr id="445" name="Google Shape;445;p62"/>
          <p:cNvSpPr txBox="1"/>
          <p:nvPr/>
        </p:nvSpPr>
        <p:spPr>
          <a:xfrm>
            <a:off x="1127475" y="1825100"/>
            <a:ext cx="23238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3. Permissions</a:t>
            </a:r>
            <a:endParaRPr sz="1800">
              <a:solidFill>
                <a:schemeClr val="lt2"/>
              </a:solidFill>
              <a:latin typeface="Roboto"/>
              <a:ea typeface="Roboto"/>
              <a:cs typeface="Roboto"/>
              <a:sym typeface="Roboto"/>
            </a:endParaRPr>
          </a:p>
        </p:txBody>
      </p:sp>
      <p:cxnSp>
        <p:nvCxnSpPr>
          <p:cNvPr id="446" name="Google Shape;446;p62"/>
          <p:cNvCxnSpPr/>
          <p:nvPr/>
        </p:nvCxnSpPr>
        <p:spPr>
          <a:xfrm>
            <a:off x="955300" y="3816300"/>
            <a:ext cx="602700" cy="456900"/>
          </a:xfrm>
          <a:prstGeom prst="straightConnector1">
            <a:avLst/>
          </a:prstGeom>
          <a:noFill/>
          <a:ln cap="flat" cmpd="sng" w="76200">
            <a:solidFill>
              <a:srgbClr val="FFFF00"/>
            </a:solidFill>
            <a:prstDash val="solid"/>
            <a:round/>
            <a:headEnd len="med" w="med" type="none"/>
            <a:tailEnd len="med" w="med" type="triangle"/>
          </a:ln>
        </p:spPr>
      </p:cxnSp>
      <p:cxnSp>
        <p:nvCxnSpPr>
          <p:cNvPr id="447" name="Google Shape;447;p62"/>
          <p:cNvCxnSpPr>
            <a:stCxn id="443" idx="2"/>
          </p:cNvCxnSpPr>
          <p:nvPr/>
        </p:nvCxnSpPr>
        <p:spPr>
          <a:xfrm>
            <a:off x="2681400" y="3398875"/>
            <a:ext cx="170100" cy="1214700"/>
          </a:xfrm>
          <a:prstGeom prst="straightConnector1">
            <a:avLst/>
          </a:prstGeom>
          <a:noFill/>
          <a:ln cap="flat" cmpd="sng" w="38100">
            <a:solidFill>
              <a:srgbClr val="FF0000"/>
            </a:solidFill>
            <a:prstDash val="solid"/>
            <a:round/>
            <a:headEnd len="med" w="med" type="none"/>
            <a:tailEnd len="med" w="med" type="triangle"/>
          </a:ln>
        </p:spPr>
      </p:cxnSp>
      <p:cxnSp>
        <p:nvCxnSpPr>
          <p:cNvPr id="448" name="Google Shape;448;p62"/>
          <p:cNvCxnSpPr/>
          <p:nvPr/>
        </p:nvCxnSpPr>
        <p:spPr>
          <a:xfrm flipH="1" rot="10800000">
            <a:off x="2967975" y="2980225"/>
            <a:ext cx="797400" cy="126300"/>
          </a:xfrm>
          <a:prstGeom prst="straightConnector1">
            <a:avLst/>
          </a:prstGeom>
          <a:noFill/>
          <a:ln cap="flat" cmpd="sng" w="38100">
            <a:solidFill>
              <a:srgbClr val="FF0000"/>
            </a:solidFill>
            <a:prstDash val="solid"/>
            <a:round/>
            <a:headEnd len="med" w="med" type="none"/>
            <a:tailEnd len="med" w="med" type="triangle"/>
          </a:ln>
        </p:spPr>
      </p:cxnSp>
      <p:cxnSp>
        <p:nvCxnSpPr>
          <p:cNvPr id="449" name="Google Shape;449;p62"/>
          <p:cNvCxnSpPr/>
          <p:nvPr/>
        </p:nvCxnSpPr>
        <p:spPr>
          <a:xfrm>
            <a:off x="2744325" y="2075875"/>
            <a:ext cx="2450100" cy="777900"/>
          </a:xfrm>
          <a:prstGeom prst="straightConnector1">
            <a:avLst/>
          </a:prstGeom>
          <a:noFill/>
          <a:ln cap="flat" cmpd="sng" w="38100">
            <a:solidFill>
              <a:srgbClr val="FF9900"/>
            </a:solidFill>
            <a:prstDash val="solid"/>
            <a:round/>
            <a:headEnd len="med" w="med" type="none"/>
            <a:tailEnd len="med" w="med" type="triangle"/>
          </a:ln>
        </p:spPr>
      </p:cxnSp>
      <p:sp>
        <p:nvSpPr>
          <p:cNvPr id="450" name="Google Shape;450;p62"/>
          <p:cNvSpPr/>
          <p:nvPr/>
        </p:nvSpPr>
        <p:spPr>
          <a:xfrm>
            <a:off x="284400" y="2474525"/>
            <a:ext cx="1477800" cy="65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CCTV System</a:t>
            </a:r>
            <a:endParaRPr>
              <a:solidFill>
                <a:schemeClr val="lt1"/>
              </a:solidFill>
              <a:latin typeface="Roboto"/>
              <a:ea typeface="Roboto"/>
              <a:cs typeface="Roboto"/>
              <a:sym typeface="Roboto"/>
            </a:endParaRPr>
          </a:p>
          <a:p>
            <a:pPr indent="0" lvl="0" marL="0" rtl="0" algn="ctr">
              <a:spcBef>
                <a:spcPts val="0"/>
              </a:spcBef>
              <a:spcAft>
                <a:spcPts val="0"/>
              </a:spcAft>
              <a:buNone/>
            </a:pPr>
            <a:r>
              <a:rPr lang="en-GB">
                <a:solidFill>
                  <a:schemeClr val="lt1"/>
                </a:solidFill>
                <a:latin typeface="Roboto"/>
                <a:ea typeface="Roboto"/>
                <a:cs typeface="Roboto"/>
                <a:sym typeface="Roboto"/>
              </a:rPr>
              <a:t>Example</a:t>
            </a:r>
            <a:endParaRPr>
              <a:solidFill>
                <a:schemeClr val="lt1"/>
              </a:solidFill>
              <a:latin typeface="Roboto"/>
              <a:ea typeface="Roboto"/>
              <a:cs typeface="Roboto"/>
              <a:sym typeface="Roboto"/>
            </a:endParaRPr>
          </a:p>
        </p:txBody>
      </p:sp>
      <p:pic>
        <p:nvPicPr>
          <p:cNvPr id="451" name="Google Shape;451;p62"/>
          <p:cNvPicPr preferRelativeResize="0"/>
          <p:nvPr/>
        </p:nvPicPr>
        <p:blipFill>
          <a:blip r:embed="rId5">
            <a:alphaModFix/>
          </a:blip>
          <a:stretch>
            <a:fillRect/>
          </a:stretch>
        </p:blipFill>
        <p:spPr>
          <a:xfrm>
            <a:off x="2815575" y="4671938"/>
            <a:ext cx="602700" cy="208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Role-Based Access Control (RBAC)</a:t>
            </a:r>
            <a:endParaRPr/>
          </a:p>
        </p:txBody>
      </p:sp>
      <p:sp>
        <p:nvSpPr>
          <p:cNvPr id="457" name="Google Shape;457;p63"/>
          <p:cNvSpPr txBox="1"/>
          <p:nvPr/>
        </p:nvSpPr>
        <p:spPr>
          <a:xfrm>
            <a:off x="175200" y="1325575"/>
            <a:ext cx="8657400" cy="2923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6AA84F"/>
              </a:buClr>
              <a:buSzPts val="1700"/>
              <a:buFont typeface="Roboto"/>
              <a:buChar char="●"/>
            </a:pPr>
            <a:r>
              <a:rPr b="1" lang="en-GB" sz="1700">
                <a:solidFill>
                  <a:srgbClr val="6AA84F"/>
                </a:solidFill>
                <a:latin typeface="Roboto"/>
                <a:ea typeface="Roboto"/>
                <a:cs typeface="Roboto"/>
                <a:sym typeface="Roboto"/>
              </a:rPr>
              <a:t>Advantages</a:t>
            </a:r>
            <a:endParaRPr b="1"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Easy to implement</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Gets the job done for most use cases</a:t>
            </a:r>
            <a:endParaRPr sz="1700">
              <a:solidFill>
                <a:srgbClr val="6AA84F"/>
              </a:solidFill>
              <a:latin typeface="Roboto"/>
              <a:ea typeface="Roboto"/>
              <a:cs typeface="Roboto"/>
              <a:sym typeface="Roboto"/>
            </a:endParaRPr>
          </a:p>
          <a:p>
            <a:pPr indent="-336550" lvl="1" marL="914400" rtl="0" algn="l">
              <a:spcBef>
                <a:spcPts val="0"/>
              </a:spcBef>
              <a:spcAft>
                <a:spcPts val="0"/>
              </a:spcAft>
              <a:buClr>
                <a:srgbClr val="6AA84F"/>
              </a:buClr>
              <a:buSzPts val="1700"/>
              <a:buFont typeface="Roboto"/>
              <a:buChar char="○"/>
            </a:pPr>
            <a:r>
              <a:rPr lang="en-GB" sz="1700">
                <a:solidFill>
                  <a:srgbClr val="6AA84F"/>
                </a:solidFill>
                <a:latin typeface="Roboto"/>
                <a:ea typeface="Roboto"/>
                <a:cs typeface="Roboto"/>
                <a:sym typeface="Roboto"/>
              </a:rPr>
              <a:t>Easy mental model -&gt; “</a:t>
            </a:r>
            <a:r>
              <a:rPr lang="en-GB" sz="1700">
                <a:solidFill>
                  <a:srgbClr val="6AA84F"/>
                </a:solidFill>
                <a:latin typeface="Roboto"/>
                <a:ea typeface="Roboto"/>
                <a:cs typeface="Roboto"/>
                <a:sym typeface="Roboto"/>
              </a:rPr>
              <a:t>Finance</a:t>
            </a:r>
            <a:r>
              <a:rPr lang="en-GB" sz="1700">
                <a:solidFill>
                  <a:srgbClr val="6AA84F"/>
                </a:solidFill>
                <a:latin typeface="Roboto"/>
                <a:ea typeface="Roboto"/>
                <a:cs typeface="Roboto"/>
                <a:sym typeface="Roboto"/>
              </a:rPr>
              <a:t>” / “Infra” </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0" lvl="0" marL="0" rtl="0" algn="l">
              <a:spcBef>
                <a:spcPts val="0"/>
              </a:spcBef>
              <a:spcAft>
                <a:spcPts val="0"/>
              </a:spcAft>
              <a:buNone/>
            </a:pPr>
            <a:r>
              <a:t/>
            </a:r>
            <a:endParaRPr sz="1700">
              <a:solidFill>
                <a:srgbClr val="6AA84F"/>
              </a:solidFill>
              <a:latin typeface="Roboto"/>
              <a:ea typeface="Roboto"/>
              <a:cs typeface="Roboto"/>
              <a:sym typeface="Roboto"/>
            </a:endParaRPr>
          </a:p>
          <a:p>
            <a:pPr indent="-336550" lvl="0" marL="457200" rtl="0" algn="l">
              <a:spcBef>
                <a:spcPts val="0"/>
              </a:spcBef>
              <a:spcAft>
                <a:spcPts val="0"/>
              </a:spcAft>
              <a:buClr>
                <a:srgbClr val="CC0000"/>
              </a:buClr>
              <a:buSzPts val="1700"/>
              <a:buFont typeface="Roboto"/>
              <a:buChar char="●"/>
            </a:pPr>
            <a:r>
              <a:rPr b="1" lang="en-GB" sz="1700">
                <a:solidFill>
                  <a:srgbClr val="CC0000"/>
                </a:solidFill>
                <a:latin typeface="Roboto"/>
                <a:ea typeface="Roboto"/>
                <a:cs typeface="Roboto"/>
                <a:sym typeface="Roboto"/>
              </a:rPr>
              <a:t>Disadvantages</a:t>
            </a:r>
            <a:endParaRPr b="1"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Does not scale well</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Custom Roles = </a:t>
            </a:r>
            <a:r>
              <a:rPr lang="en-GB" sz="1700">
                <a:solidFill>
                  <a:srgbClr val="CC0000"/>
                </a:solidFill>
                <a:latin typeface="Roboto"/>
                <a:ea typeface="Roboto"/>
                <a:cs typeface="Roboto"/>
                <a:sym typeface="Roboto"/>
              </a:rPr>
              <a:t>“Role Explosion”</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Usually lacks context such as “time of day”</a:t>
            </a:r>
            <a:endParaRPr sz="1700">
              <a:solidFill>
                <a:srgbClr val="CC0000"/>
              </a:solidFill>
              <a:latin typeface="Roboto"/>
              <a:ea typeface="Roboto"/>
              <a:cs typeface="Roboto"/>
              <a:sym typeface="Roboto"/>
            </a:endParaRPr>
          </a:p>
          <a:p>
            <a:pPr indent="-336550" lvl="1" marL="914400" rtl="0" algn="l">
              <a:spcBef>
                <a:spcPts val="0"/>
              </a:spcBef>
              <a:spcAft>
                <a:spcPts val="0"/>
              </a:spcAft>
              <a:buClr>
                <a:srgbClr val="CC0000"/>
              </a:buClr>
              <a:buSzPts val="1700"/>
              <a:buFont typeface="Roboto"/>
              <a:buChar char="○"/>
            </a:pPr>
            <a:r>
              <a:rPr lang="en-GB" sz="1700">
                <a:solidFill>
                  <a:srgbClr val="CC0000"/>
                </a:solidFill>
                <a:latin typeface="Roboto"/>
                <a:ea typeface="Roboto"/>
                <a:cs typeface="Roboto"/>
                <a:sym typeface="Roboto"/>
              </a:rPr>
              <a:t>Lack fine grain permissions / not always in control of the permissions attached to a role (</a:t>
            </a:r>
            <a:r>
              <a:rPr lang="en-GB" sz="1700">
                <a:solidFill>
                  <a:srgbClr val="CC0000"/>
                </a:solidFill>
                <a:latin typeface="Roboto"/>
                <a:ea typeface="Roboto"/>
                <a:cs typeface="Roboto"/>
                <a:sym typeface="Roboto"/>
              </a:rPr>
              <a:t>especially</a:t>
            </a:r>
            <a:r>
              <a:rPr lang="en-GB" sz="1700">
                <a:solidFill>
                  <a:srgbClr val="CC0000"/>
                </a:solidFill>
                <a:latin typeface="Roboto"/>
                <a:ea typeface="Roboto"/>
                <a:cs typeface="Roboto"/>
                <a:sym typeface="Roboto"/>
              </a:rPr>
              <a:t> in SAAS)</a:t>
            </a:r>
            <a:endParaRPr sz="1700">
              <a:solidFill>
                <a:srgbClr val="CC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900"/>
              <a:t>Rarely everything is so cut and dry</a:t>
            </a:r>
            <a:endParaRPr sz="1900"/>
          </a:p>
        </p:txBody>
      </p:sp>
      <p:sp>
        <p:nvSpPr>
          <p:cNvPr id="463" name="Google Shape;463;p64"/>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Semantics</a:t>
            </a:r>
            <a:r>
              <a:rPr lang="en-GB"/>
              <a:t> </a:t>
            </a:r>
            <a:endParaRPr/>
          </a:p>
        </p:txBody>
      </p:sp>
      <p:pic>
        <p:nvPicPr>
          <p:cNvPr descr="a cartoon of a man holding a piece of paper with the number 7 on it (provided by Tenor)" id="464" name="Google Shape;464;p64"/>
          <p:cNvPicPr preferRelativeResize="0"/>
          <p:nvPr/>
        </p:nvPicPr>
        <p:blipFill>
          <a:blip r:embed="rId3">
            <a:alphaModFix/>
          </a:blip>
          <a:stretch>
            <a:fillRect/>
          </a:stretch>
        </p:blipFill>
        <p:spPr>
          <a:xfrm>
            <a:off x="6802675" y="1076725"/>
            <a:ext cx="2269572" cy="1699900"/>
          </a:xfrm>
          <a:prstGeom prst="rect">
            <a:avLst/>
          </a:prstGeom>
          <a:noFill/>
          <a:ln>
            <a:noFill/>
          </a:ln>
        </p:spPr>
      </p:pic>
      <p:sp>
        <p:nvSpPr>
          <p:cNvPr id="465" name="Google Shape;465;p64"/>
          <p:cNvSpPr/>
          <p:nvPr/>
        </p:nvSpPr>
        <p:spPr>
          <a:xfrm>
            <a:off x="157975" y="2868600"/>
            <a:ext cx="33243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Policy-Based Access Control (PBAC)</a:t>
            </a:r>
            <a:endParaRPr>
              <a:solidFill>
                <a:schemeClr val="lt1"/>
              </a:solidFill>
              <a:latin typeface="Roboto"/>
              <a:ea typeface="Roboto"/>
              <a:cs typeface="Roboto"/>
              <a:sym typeface="Roboto"/>
            </a:endParaRPr>
          </a:p>
        </p:txBody>
      </p:sp>
      <p:sp>
        <p:nvSpPr>
          <p:cNvPr id="466" name="Google Shape;466;p64"/>
          <p:cNvSpPr/>
          <p:nvPr/>
        </p:nvSpPr>
        <p:spPr>
          <a:xfrm>
            <a:off x="202075" y="3838475"/>
            <a:ext cx="32916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Role-Based Access Control (RBAC)</a:t>
            </a:r>
            <a:endParaRPr>
              <a:solidFill>
                <a:schemeClr val="lt1"/>
              </a:solidFill>
              <a:latin typeface="Roboto"/>
              <a:ea typeface="Roboto"/>
              <a:cs typeface="Roboto"/>
              <a:sym typeface="Roboto"/>
            </a:endParaRPr>
          </a:p>
        </p:txBody>
      </p:sp>
      <p:cxnSp>
        <p:nvCxnSpPr>
          <p:cNvPr id="467" name="Google Shape;467;p64"/>
          <p:cNvCxnSpPr>
            <a:stCxn id="468" idx="2"/>
            <a:endCxn id="465" idx="0"/>
          </p:cNvCxnSpPr>
          <p:nvPr/>
        </p:nvCxnSpPr>
        <p:spPr>
          <a:xfrm>
            <a:off x="1805550" y="2345400"/>
            <a:ext cx="14700" cy="5232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64"/>
          <p:cNvCxnSpPr>
            <a:stCxn id="465" idx="2"/>
            <a:endCxn id="466" idx="0"/>
          </p:cNvCxnSpPr>
          <p:nvPr/>
        </p:nvCxnSpPr>
        <p:spPr>
          <a:xfrm>
            <a:off x="1820125" y="3335400"/>
            <a:ext cx="27900" cy="5031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64"/>
          <p:cNvSpPr txBox="1"/>
          <p:nvPr/>
        </p:nvSpPr>
        <p:spPr>
          <a:xfrm>
            <a:off x="3493600" y="1878600"/>
            <a:ext cx="10986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Theory</a:t>
            </a:r>
            <a:r>
              <a:rPr lang="en-GB"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p:txBody>
      </p:sp>
      <p:sp>
        <p:nvSpPr>
          <p:cNvPr id="471" name="Google Shape;471;p64"/>
          <p:cNvSpPr txBox="1"/>
          <p:nvPr/>
        </p:nvSpPr>
        <p:spPr>
          <a:xfrm>
            <a:off x="3493675" y="2727600"/>
            <a:ext cx="4049700" cy="7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You need a policy engine to implement ABAC</a:t>
            </a:r>
            <a:endParaRPr sz="1800">
              <a:solidFill>
                <a:schemeClr val="lt2"/>
              </a:solidFill>
              <a:latin typeface="Roboto"/>
              <a:ea typeface="Roboto"/>
              <a:cs typeface="Roboto"/>
              <a:sym typeface="Roboto"/>
            </a:endParaRPr>
          </a:p>
        </p:txBody>
      </p:sp>
      <p:sp>
        <p:nvSpPr>
          <p:cNvPr id="472" name="Google Shape;472;p64"/>
          <p:cNvSpPr txBox="1"/>
          <p:nvPr/>
        </p:nvSpPr>
        <p:spPr>
          <a:xfrm>
            <a:off x="3493675" y="3838475"/>
            <a:ext cx="29979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Style of </a:t>
            </a:r>
            <a:r>
              <a:rPr lang="en-GB" sz="1800">
                <a:solidFill>
                  <a:schemeClr val="lt2"/>
                </a:solidFill>
                <a:latin typeface="Roboto"/>
                <a:ea typeface="Roboto"/>
                <a:cs typeface="Roboto"/>
                <a:sym typeface="Roboto"/>
              </a:rPr>
              <a:t>Implementation </a:t>
            </a:r>
            <a:endParaRPr sz="1800">
              <a:solidFill>
                <a:schemeClr val="lt2"/>
              </a:solidFill>
              <a:latin typeface="Roboto"/>
              <a:ea typeface="Roboto"/>
              <a:cs typeface="Roboto"/>
              <a:sym typeface="Roboto"/>
            </a:endParaRPr>
          </a:p>
        </p:txBody>
      </p:sp>
      <p:sp>
        <p:nvSpPr>
          <p:cNvPr id="468" name="Google Shape;468;p64"/>
          <p:cNvSpPr/>
          <p:nvPr/>
        </p:nvSpPr>
        <p:spPr>
          <a:xfrm>
            <a:off x="128850" y="1878600"/>
            <a:ext cx="33534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Attribute-Based Access Control (ABAC)</a:t>
            </a:r>
            <a:endParaRPr>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New Developments…</a:t>
            </a:r>
            <a:endParaRPr/>
          </a:p>
        </p:txBody>
      </p:sp>
      <p:pic>
        <p:nvPicPr>
          <p:cNvPr id="478" name="Google Shape;478;p65"/>
          <p:cNvPicPr preferRelativeResize="0"/>
          <p:nvPr/>
        </p:nvPicPr>
        <p:blipFill>
          <a:blip r:embed="rId3">
            <a:alphaModFix/>
          </a:blip>
          <a:stretch>
            <a:fillRect/>
          </a:stretch>
        </p:blipFill>
        <p:spPr>
          <a:xfrm>
            <a:off x="564875" y="1097125"/>
            <a:ext cx="8036147" cy="4018074"/>
          </a:xfrm>
          <a:prstGeom prst="rect">
            <a:avLst/>
          </a:prstGeom>
          <a:noFill/>
          <a:ln>
            <a:noFill/>
          </a:ln>
        </p:spPr>
      </p:pic>
      <p:sp>
        <p:nvSpPr>
          <p:cNvPr id="479" name="Google Shape;479;p65"/>
          <p:cNvSpPr txBox="1"/>
          <p:nvPr/>
        </p:nvSpPr>
        <p:spPr>
          <a:xfrm>
            <a:off x="-2163450" y="2734025"/>
            <a:ext cx="2264100" cy="9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480" name="Google Shape;480;p65"/>
          <p:cNvSpPr/>
          <p:nvPr/>
        </p:nvSpPr>
        <p:spPr>
          <a:xfrm>
            <a:off x="2194725" y="3675000"/>
            <a:ext cx="2235600" cy="7677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Who’s that new access control </a:t>
            </a:r>
            <a:r>
              <a:rPr lang="en-GB">
                <a:solidFill>
                  <a:schemeClr val="lt1"/>
                </a:solidFill>
                <a:latin typeface="Roboto"/>
                <a:ea typeface="Roboto"/>
                <a:cs typeface="Roboto"/>
                <a:sym typeface="Roboto"/>
              </a:rPr>
              <a:t>technique?</a:t>
            </a:r>
            <a:endParaRPr>
              <a:solidFill>
                <a:schemeClr val="lt1"/>
              </a:solidFill>
              <a:latin typeface="Roboto"/>
              <a:ea typeface="Roboto"/>
              <a:cs typeface="Roboto"/>
              <a:sym typeface="Roboto"/>
            </a:endParaRPr>
          </a:p>
        </p:txBody>
      </p:sp>
      <p:sp>
        <p:nvSpPr>
          <p:cNvPr id="481" name="Google Shape;481;p65"/>
          <p:cNvSpPr/>
          <p:nvPr/>
        </p:nvSpPr>
        <p:spPr>
          <a:xfrm>
            <a:off x="6245425" y="3675000"/>
            <a:ext cx="2235600" cy="767700"/>
          </a:xfrm>
          <a:prstGeom prst="rect">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Its Google!</a:t>
            </a:r>
            <a:endParaRPr>
              <a:solidFill>
                <a:schemeClr val="lt1"/>
              </a:solidFill>
              <a:latin typeface="Roboto"/>
              <a:ea typeface="Roboto"/>
              <a:cs typeface="Roboto"/>
              <a:sym typeface="Roboto"/>
            </a:endParaRPr>
          </a:p>
        </p:txBody>
      </p:sp>
      <p:sp>
        <p:nvSpPr>
          <p:cNvPr id="482" name="Google Shape;482;p65"/>
          <p:cNvSpPr/>
          <p:nvPr/>
        </p:nvSpPr>
        <p:spPr>
          <a:xfrm>
            <a:off x="4572000" y="1050175"/>
            <a:ext cx="4157400" cy="401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800"/>
                                        <p:tgtEl>
                                          <p:spTgt spid="482"/>
                                        </p:tgtEl>
                                      </p:cBhvr>
                                    </p:animEffect>
                                    <p:set>
                                      <p:cBhvr>
                                        <p:cTn dur="1" fill="hold">
                                          <p:stCondLst>
                                            <p:cond delay="2800"/>
                                          </p:stCondLst>
                                        </p:cTn>
                                        <p:tgtEl>
                                          <p:spTgt spid="4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6"/>
          <p:cNvSpPr txBox="1"/>
          <p:nvPr>
            <p:ph type="title"/>
          </p:nvPr>
        </p:nvSpPr>
        <p:spPr>
          <a:xfrm>
            <a:off x="471900" y="2815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G</a:t>
            </a:r>
            <a:r>
              <a:rPr lang="en-GB"/>
              <a:t>oogle Zanzibar and the introduction of</a:t>
            </a:r>
            <a:endParaRPr/>
          </a:p>
          <a:p>
            <a:pPr indent="0" lvl="0" marL="0" rtl="0" algn="l">
              <a:spcBef>
                <a:spcPts val="0"/>
              </a:spcBef>
              <a:spcAft>
                <a:spcPts val="0"/>
              </a:spcAft>
              <a:buNone/>
            </a:pPr>
            <a:r>
              <a:rPr lang="en-GB"/>
              <a:t>Relationship-Based Access Control (ReBAC)</a:t>
            </a:r>
            <a:endParaRPr/>
          </a:p>
        </p:txBody>
      </p:sp>
      <p:sp>
        <p:nvSpPr>
          <p:cNvPr id="488" name="Google Shape;488;p66"/>
          <p:cNvSpPr txBox="1"/>
          <p:nvPr/>
        </p:nvSpPr>
        <p:spPr>
          <a:xfrm>
            <a:off x="80225" y="4752875"/>
            <a:ext cx="86826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Roboto"/>
                <a:ea typeface="Roboto"/>
                <a:cs typeface="Roboto"/>
                <a:sym typeface="Roboto"/>
              </a:rPr>
              <a:t>Ref: </a:t>
            </a:r>
            <a:r>
              <a:rPr lang="en-GB" sz="1300" u="sng">
                <a:solidFill>
                  <a:schemeClr val="hlink"/>
                </a:solidFill>
                <a:latin typeface="Roboto"/>
                <a:ea typeface="Roboto"/>
                <a:cs typeface="Roboto"/>
                <a:sym typeface="Roboto"/>
                <a:hlinkClick r:id="rId3"/>
              </a:rPr>
              <a:t>https://research.google/pubs/zanzibar-googles-consistent-global-authorization-system/</a:t>
            </a:r>
            <a:endParaRPr sz="1300">
              <a:solidFill>
                <a:schemeClr val="lt2"/>
              </a:solidFill>
              <a:latin typeface="Roboto"/>
              <a:ea typeface="Roboto"/>
              <a:cs typeface="Roboto"/>
              <a:sym typeface="Roboto"/>
            </a:endParaRPr>
          </a:p>
        </p:txBody>
      </p:sp>
      <p:pic>
        <p:nvPicPr>
          <p:cNvPr id="489" name="Google Shape;489;p66"/>
          <p:cNvPicPr preferRelativeResize="0"/>
          <p:nvPr/>
        </p:nvPicPr>
        <p:blipFill>
          <a:blip r:embed="rId4">
            <a:alphaModFix/>
          </a:blip>
          <a:stretch>
            <a:fillRect/>
          </a:stretch>
        </p:blipFill>
        <p:spPr>
          <a:xfrm>
            <a:off x="551025" y="1430225"/>
            <a:ext cx="4910977" cy="2941650"/>
          </a:xfrm>
          <a:prstGeom prst="rect">
            <a:avLst/>
          </a:prstGeom>
          <a:noFill/>
          <a:ln>
            <a:noFill/>
          </a:ln>
        </p:spPr>
      </p:pic>
      <p:sp>
        <p:nvSpPr>
          <p:cNvPr id="490" name="Google Shape;490;p66"/>
          <p:cNvSpPr txBox="1"/>
          <p:nvPr/>
        </p:nvSpPr>
        <p:spPr>
          <a:xfrm>
            <a:off x="5824100" y="24986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Zanzibar: Google’s Consistent, Global Authorization System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u="sng"/>
              <a:t>2019</a:t>
            </a:r>
            <a:r>
              <a:rPr lang="en-GB"/>
              <a:t> {USENIX} Annual Technical Conference ({USENIX} {ATC} '19)}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67"/>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Zanzibar</a:t>
            </a:r>
            <a:endParaRPr/>
          </a:p>
        </p:txBody>
      </p:sp>
      <p:sp>
        <p:nvSpPr>
          <p:cNvPr id="496" name="Google Shape;496;p67"/>
          <p:cNvSpPr txBox="1"/>
          <p:nvPr>
            <p:ph idx="1" type="body"/>
          </p:nvPr>
        </p:nvSpPr>
        <p:spPr>
          <a:xfrm>
            <a:off x="61750" y="1108800"/>
            <a:ext cx="9010500" cy="36828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SzPts val="1900"/>
              <a:buChar char="●"/>
            </a:pPr>
            <a:r>
              <a:rPr lang="en-GB" sz="1900"/>
              <a:t>Built by Google for Googles AuthZ Problems</a:t>
            </a:r>
            <a:endParaRPr sz="1900"/>
          </a:p>
          <a:p>
            <a:pPr indent="0" lvl="0" marL="457200" rtl="0" algn="l">
              <a:spcBef>
                <a:spcPts val="1200"/>
              </a:spcBef>
              <a:spcAft>
                <a:spcPts val="0"/>
              </a:spcAft>
              <a:buNone/>
            </a:pPr>
            <a:r>
              <a:t/>
            </a:r>
            <a:endParaRPr sz="1900"/>
          </a:p>
          <a:p>
            <a:pPr indent="-349250" lvl="0" marL="457200" rtl="0" algn="l">
              <a:spcBef>
                <a:spcPts val="1200"/>
              </a:spcBef>
              <a:spcAft>
                <a:spcPts val="0"/>
              </a:spcAft>
              <a:buSzPts val="1900"/>
              <a:buChar char="●"/>
            </a:pPr>
            <a:r>
              <a:rPr lang="en-GB" sz="1900"/>
              <a:t>Designed to be </a:t>
            </a:r>
            <a:r>
              <a:rPr lang="en-GB" sz="1900"/>
              <a:t>extremely</a:t>
            </a:r>
            <a:r>
              <a:rPr lang="en-GB" sz="1900"/>
              <a:t> fast, globally </a:t>
            </a:r>
            <a:r>
              <a:rPr lang="en-GB" sz="1900"/>
              <a:t>consistent, highly scalable and fault tolerant to human and system error</a:t>
            </a:r>
            <a:endParaRPr sz="1900"/>
          </a:p>
          <a:p>
            <a:pPr indent="0" lvl="0" marL="457200" rtl="0" algn="l">
              <a:spcBef>
                <a:spcPts val="1200"/>
              </a:spcBef>
              <a:spcAft>
                <a:spcPts val="0"/>
              </a:spcAft>
              <a:buNone/>
            </a:pPr>
            <a:r>
              <a:t/>
            </a:r>
            <a:endParaRPr sz="1900"/>
          </a:p>
          <a:p>
            <a:pPr indent="-349250" lvl="0" marL="457200" rtl="0" algn="l">
              <a:spcBef>
                <a:spcPts val="1200"/>
              </a:spcBef>
              <a:spcAft>
                <a:spcPts val="0"/>
              </a:spcAft>
              <a:buSzPts val="1900"/>
              <a:buChar char="●"/>
            </a:pPr>
            <a:r>
              <a:rPr lang="en-GB" sz="1900"/>
              <a:t> </a:t>
            </a:r>
            <a:r>
              <a:rPr lang="en-GB" sz="1900"/>
              <a:t>Built on top of Google Spanner Database</a:t>
            </a:r>
            <a:endParaRPr sz="1900"/>
          </a:p>
          <a:p>
            <a:pPr indent="0" lvl="0" marL="457200" rtl="0" algn="l">
              <a:spcBef>
                <a:spcPts val="1200"/>
              </a:spcBef>
              <a:spcAft>
                <a:spcPts val="0"/>
              </a:spcAft>
              <a:buNone/>
            </a:pPr>
            <a:r>
              <a:t/>
            </a:r>
            <a:endParaRPr sz="1900"/>
          </a:p>
          <a:p>
            <a:pPr indent="-349250" lvl="0" marL="457200" rtl="0" algn="l">
              <a:spcBef>
                <a:spcPts val="1200"/>
              </a:spcBef>
              <a:spcAft>
                <a:spcPts val="0"/>
              </a:spcAft>
              <a:buSzPts val="1900"/>
              <a:buChar char="●"/>
            </a:pPr>
            <a:r>
              <a:rPr lang="en-GB" sz="1900"/>
              <a:t>Introduced the concept of:</a:t>
            </a:r>
            <a:endParaRPr sz="1900"/>
          </a:p>
          <a:p>
            <a:pPr indent="-349250" lvl="1" marL="914400" rtl="0" algn="l">
              <a:spcBef>
                <a:spcPts val="0"/>
              </a:spcBef>
              <a:spcAft>
                <a:spcPts val="0"/>
              </a:spcAft>
              <a:buSzPts val="1900"/>
              <a:buChar char="○"/>
            </a:pPr>
            <a:r>
              <a:rPr lang="en-GB" sz="1900"/>
              <a:t>Relationship-Based Access Control (ReBAC)</a:t>
            </a:r>
            <a:endParaRPr sz="1900"/>
          </a:p>
        </p:txBody>
      </p:sp>
      <p:pic>
        <p:nvPicPr>
          <p:cNvPr descr="a black and white drawing of a group of circles connected to each other on a white background . (provided by Tenor)" id="497" name="Google Shape;497;p67"/>
          <p:cNvPicPr preferRelativeResize="0"/>
          <p:nvPr/>
        </p:nvPicPr>
        <p:blipFill>
          <a:blip r:embed="rId3">
            <a:alphaModFix/>
          </a:blip>
          <a:stretch>
            <a:fillRect/>
          </a:stretch>
        </p:blipFill>
        <p:spPr>
          <a:xfrm>
            <a:off x="6574175" y="2858300"/>
            <a:ext cx="1905000" cy="1905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8"/>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Relationship-Based Access Control (ReBAC)</a:t>
            </a:r>
            <a:endParaRPr/>
          </a:p>
        </p:txBody>
      </p:sp>
      <p:sp>
        <p:nvSpPr>
          <p:cNvPr id="503" name="Google Shape;503;p68"/>
          <p:cNvSpPr txBox="1"/>
          <p:nvPr>
            <p:ph idx="1" type="body"/>
          </p:nvPr>
        </p:nvSpPr>
        <p:spPr>
          <a:xfrm>
            <a:off x="61750" y="1108800"/>
            <a:ext cx="9010500" cy="3682800"/>
          </a:xfrm>
          <a:prstGeom prst="rect">
            <a:avLst/>
          </a:prstGeom>
        </p:spPr>
        <p:txBody>
          <a:bodyPr anchorCtr="0" anchor="t" bIns="91425" lIns="91425" spcFirstLastPara="1" rIns="91425" wrap="square" tIns="91425">
            <a:normAutofit lnSpcReduction="10000"/>
          </a:bodyPr>
          <a:lstStyle/>
          <a:p>
            <a:pPr indent="-355600" lvl="0" marL="457200" rtl="0" algn="l">
              <a:lnSpc>
                <a:spcPct val="100000"/>
              </a:lnSpc>
              <a:spcBef>
                <a:spcPts val="1300"/>
              </a:spcBef>
              <a:spcAft>
                <a:spcPts val="0"/>
              </a:spcAft>
              <a:buSzPts val="2000"/>
              <a:buChar char="●"/>
            </a:pPr>
            <a:r>
              <a:rPr b="1" lang="en-GB" sz="2000"/>
              <a:t>An authorization decision are based on direct or indirect </a:t>
            </a:r>
            <a:r>
              <a:rPr b="1" lang="en-GB" sz="2000"/>
              <a:t>relationship</a:t>
            </a:r>
            <a:r>
              <a:rPr b="1" lang="en-GB" sz="2000"/>
              <a:t> between entities. </a:t>
            </a:r>
            <a:endParaRPr b="1" sz="2000"/>
          </a:p>
          <a:p>
            <a:pPr indent="0" lvl="0" marL="457200" rtl="0" algn="l">
              <a:lnSpc>
                <a:spcPct val="100000"/>
              </a:lnSpc>
              <a:spcBef>
                <a:spcPts val="1300"/>
              </a:spcBef>
              <a:spcAft>
                <a:spcPts val="0"/>
              </a:spcAft>
              <a:buNone/>
            </a:pPr>
            <a:r>
              <a:t/>
            </a:r>
            <a:endParaRPr sz="2000"/>
          </a:p>
          <a:p>
            <a:pPr indent="-355600" lvl="0" marL="457200" rtl="0" algn="l">
              <a:lnSpc>
                <a:spcPct val="100000"/>
              </a:lnSpc>
              <a:spcBef>
                <a:spcPts val="1300"/>
              </a:spcBef>
              <a:spcAft>
                <a:spcPts val="0"/>
              </a:spcAft>
              <a:buSzPts val="2000"/>
              <a:buChar char="●"/>
            </a:pPr>
            <a:r>
              <a:rPr lang="en-GB" sz="2000"/>
              <a:t>Two </a:t>
            </a:r>
            <a:r>
              <a:rPr lang="en-GB" sz="2000"/>
              <a:t>separate</a:t>
            </a:r>
            <a:r>
              <a:rPr lang="en-GB" sz="2000"/>
              <a:t> components contained in a graph database like system:</a:t>
            </a:r>
            <a:endParaRPr sz="2000"/>
          </a:p>
          <a:p>
            <a:pPr indent="0" lvl="0" marL="457200" rtl="0" algn="l">
              <a:lnSpc>
                <a:spcPct val="100000"/>
              </a:lnSpc>
              <a:spcBef>
                <a:spcPts val="1300"/>
              </a:spcBef>
              <a:spcAft>
                <a:spcPts val="0"/>
              </a:spcAft>
              <a:buNone/>
            </a:pPr>
            <a:r>
              <a:t/>
            </a:r>
            <a:endParaRPr sz="2000"/>
          </a:p>
          <a:p>
            <a:pPr indent="-330200" lvl="1" marL="914400" rtl="0" algn="l">
              <a:lnSpc>
                <a:spcPct val="100000"/>
              </a:lnSpc>
              <a:spcBef>
                <a:spcPts val="1300"/>
              </a:spcBef>
              <a:spcAft>
                <a:spcPts val="0"/>
              </a:spcAft>
              <a:buSzPts val="1600"/>
              <a:buChar char="○"/>
            </a:pPr>
            <a:r>
              <a:rPr lang="en-GB" sz="1600"/>
              <a:t>Model</a:t>
            </a:r>
            <a:endParaRPr sz="1600"/>
          </a:p>
          <a:p>
            <a:pPr indent="-330200" lvl="2" marL="1371600" rtl="0" algn="l">
              <a:lnSpc>
                <a:spcPct val="100000"/>
              </a:lnSpc>
              <a:spcBef>
                <a:spcPts val="0"/>
              </a:spcBef>
              <a:spcAft>
                <a:spcPts val="0"/>
              </a:spcAft>
              <a:buSzPts val="1600"/>
              <a:buChar char="■"/>
            </a:pPr>
            <a:r>
              <a:rPr lang="en-GB" sz="1600"/>
              <a:t>Defines “types” and “</a:t>
            </a:r>
            <a:r>
              <a:rPr lang="en-GB" sz="1600"/>
              <a:t>relations”</a:t>
            </a:r>
            <a:r>
              <a:rPr lang="en-GB" sz="1600"/>
              <a:t> </a:t>
            </a:r>
            <a:endParaRPr sz="1600"/>
          </a:p>
          <a:p>
            <a:pPr indent="0" lvl="0" marL="1371600" rtl="0" algn="l">
              <a:lnSpc>
                <a:spcPct val="100000"/>
              </a:lnSpc>
              <a:spcBef>
                <a:spcPts val="1300"/>
              </a:spcBef>
              <a:spcAft>
                <a:spcPts val="0"/>
              </a:spcAft>
              <a:buNone/>
            </a:pPr>
            <a:r>
              <a:t/>
            </a:r>
            <a:endParaRPr sz="1600"/>
          </a:p>
          <a:p>
            <a:pPr indent="-330200" lvl="1" marL="914400" rtl="0" algn="l">
              <a:lnSpc>
                <a:spcPct val="100000"/>
              </a:lnSpc>
              <a:spcBef>
                <a:spcPts val="1300"/>
              </a:spcBef>
              <a:spcAft>
                <a:spcPts val="0"/>
              </a:spcAft>
              <a:buSzPts val="1600"/>
              <a:buChar char="○"/>
            </a:pPr>
            <a:r>
              <a:rPr lang="en-GB" sz="1600"/>
              <a:t>Tuples</a:t>
            </a:r>
            <a:endParaRPr sz="1600"/>
          </a:p>
          <a:p>
            <a:pPr indent="-330200" lvl="2" marL="1371600" rtl="0" algn="l">
              <a:lnSpc>
                <a:spcPct val="100000"/>
              </a:lnSpc>
              <a:spcBef>
                <a:spcPts val="0"/>
              </a:spcBef>
              <a:spcAft>
                <a:spcPts val="0"/>
              </a:spcAft>
              <a:buSzPts val="1600"/>
              <a:buChar char="■"/>
            </a:pPr>
            <a:r>
              <a:rPr lang="en-GB" sz="1600"/>
              <a:t>Data within the database which provides the relationships</a:t>
            </a:r>
            <a:endParaRPr sz="1600"/>
          </a:p>
        </p:txBody>
      </p:sp>
      <p:sp>
        <p:nvSpPr>
          <p:cNvPr id="504" name="Google Shape;504;p68"/>
          <p:cNvSpPr txBox="1"/>
          <p:nvPr/>
        </p:nvSpPr>
        <p:spPr>
          <a:xfrm>
            <a:off x="15325" y="4781675"/>
            <a:ext cx="8857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2"/>
                </a:solidFill>
                <a:latin typeface="Roboto"/>
                <a:ea typeface="Roboto"/>
                <a:cs typeface="Roboto"/>
                <a:sym typeface="Roboto"/>
              </a:rPr>
              <a:t>Ref: auth0 fga playground </a:t>
            </a:r>
            <a:r>
              <a:rPr lang="en-GB" sz="1000" u="sng">
                <a:solidFill>
                  <a:schemeClr val="hlink"/>
                </a:solidFill>
                <a:latin typeface="Roboto"/>
                <a:ea typeface="Roboto"/>
                <a:cs typeface="Roboto"/>
                <a:sym typeface="Roboto"/>
                <a:hlinkClick r:id="rId3"/>
              </a:rPr>
              <a:t>https://play.fga.dev/sandbox/?store=slack</a:t>
            </a:r>
            <a:endParaRPr sz="1000">
              <a:solidFill>
                <a:schemeClr val="lt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Relationship-Based Access Control (ReBAC)</a:t>
            </a:r>
            <a:endParaRPr/>
          </a:p>
        </p:txBody>
      </p:sp>
      <p:sp>
        <p:nvSpPr>
          <p:cNvPr id="510" name="Google Shape;510;p69"/>
          <p:cNvSpPr txBox="1"/>
          <p:nvPr/>
        </p:nvSpPr>
        <p:spPr>
          <a:xfrm>
            <a:off x="15325" y="4781675"/>
            <a:ext cx="8857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2"/>
                </a:solidFill>
                <a:latin typeface="Roboto"/>
                <a:ea typeface="Roboto"/>
                <a:cs typeface="Roboto"/>
                <a:sym typeface="Roboto"/>
              </a:rPr>
              <a:t>Ref: auth0 fga playground </a:t>
            </a:r>
            <a:r>
              <a:rPr lang="en-GB" sz="1000" u="sng">
                <a:solidFill>
                  <a:schemeClr val="hlink"/>
                </a:solidFill>
                <a:latin typeface="Roboto"/>
                <a:ea typeface="Roboto"/>
                <a:cs typeface="Roboto"/>
                <a:sym typeface="Roboto"/>
                <a:hlinkClick r:id="rId3"/>
              </a:rPr>
              <a:t>https://play.fga.dev/sandbox/?store=slack</a:t>
            </a:r>
            <a:endParaRPr sz="1000">
              <a:solidFill>
                <a:schemeClr val="lt2"/>
              </a:solidFill>
              <a:latin typeface="Roboto"/>
              <a:ea typeface="Roboto"/>
              <a:cs typeface="Roboto"/>
              <a:sym typeface="Roboto"/>
            </a:endParaRPr>
          </a:p>
        </p:txBody>
      </p:sp>
      <p:pic>
        <p:nvPicPr>
          <p:cNvPr id="511" name="Google Shape;511;p69"/>
          <p:cNvPicPr preferRelativeResize="0"/>
          <p:nvPr/>
        </p:nvPicPr>
        <p:blipFill>
          <a:blip r:embed="rId4">
            <a:alphaModFix/>
          </a:blip>
          <a:stretch>
            <a:fillRect/>
          </a:stretch>
        </p:blipFill>
        <p:spPr>
          <a:xfrm>
            <a:off x="4252425" y="1746325"/>
            <a:ext cx="4620701" cy="2970450"/>
          </a:xfrm>
          <a:prstGeom prst="rect">
            <a:avLst/>
          </a:prstGeom>
          <a:noFill/>
          <a:ln>
            <a:noFill/>
          </a:ln>
        </p:spPr>
      </p:pic>
      <p:sp>
        <p:nvSpPr>
          <p:cNvPr id="512" name="Google Shape;512;p69"/>
          <p:cNvSpPr txBox="1"/>
          <p:nvPr/>
        </p:nvSpPr>
        <p:spPr>
          <a:xfrm>
            <a:off x="177450" y="1852250"/>
            <a:ext cx="3976800" cy="27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2"/>
                </a:solidFill>
                <a:latin typeface="Roboto"/>
                <a:ea typeface="Roboto"/>
                <a:cs typeface="Roboto"/>
                <a:sym typeface="Roboto"/>
              </a:rPr>
              <a:t>Model - Like a database scheme</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GB" sz="1600">
                <a:solidFill>
                  <a:schemeClr val="lt2"/>
                </a:solidFill>
                <a:latin typeface="Roboto"/>
                <a:ea typeface="Roboto"/>
                <a:cs typeface="Roboto"/>
                <a:sym typeface="Roboto"/>
              </a:rPr>
              <a:t>Different Types</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GB" sz="1600">
                <a:solidFill>
                  <a:schemeClr val="lt2"/>
                </a:solidFill>
                <a:latin typeface="Roboto"/>
                <a:ea typeface="Roboto"/>
                <a:cs typeface="Roboto"/>
                <a:sym typeface="Roboto"/>
              </a:rPr>
              <a:t>Relations - How the types can relate to each other</a:t>
            </a:r>
            <a:endParaRPr sz="1600">
              <a:solidFill>
                <a:schemeClr val="lt2"/>
              </a:solidFill>
              <a:latin typeface="Roboto"/>
              <a:ea typeface="Roboto"/>
              <a:cs typeface="Roboto"/>
              <a:sym typeface="Roboto"/>
            </a:endParaRPr>
          </a:p>
          <a:p>
            <a:pPr indent="0" lvl="0" marL="0" rtl="0" algn="l">
              <a:spcBef>
                <a:spcPts val="0"/>
              </a:spcBef>
              <a:spcAft>
                <a:spcPts val="0"/>
              </a:spcAft>
              <a:buNone/>
            </a:pPr>
            <a:r>
              <a:rPr lang="en-GB" sz="1600">
                <a:solidFill>
                  <a:schemeClr val="lt2"/>
                </a:solidFill>
                <a:latin typeface="Roboto"/>
                <a:ea typeface="Roboto"/>
                <a:cs typeface="Roboto"/>
                <a:sym typeface="Roboto"/>
              </a:rPr>
              <a:t>------------------------------------------------------</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GB" sz="1600">
                <a:solidFill>
                  <a:schemeClr val="lt2"/>
                </a:solidFill>
                <a:latin typeface="Roboto"/>
                <a:ea typeface="Roboto"/>
                <a:cs typeface="Roboto"/>
                <a:sym typeface="Roboto"/>
              </a:rPr>
              <a:t>Using slack permissions as a example</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GB" sz="1600">
                <a:solidFill>
                  <a:schemeClr val="lt2"/>
                </a:solidFill>
                <a:latin typeface="Roboto"/>
                <a:ea typeface="Roboto"/>
                <a:cs typeface="Roboto"/>
                <a:sym typeface="Roboto"/>
              </a:rPr>
              <a:t>“Channel” and “user” can be related by a “writer” </a:t>
            </a:r>
            <a:r>
              <a:rPr lang="en-GB" sz="1600">
                <a:solidFill>
                  <a:schemeClr val="lt2"/>
                </a:solidFill>
                <a:latin typeface="Roboto"/>
                <a:ea typeface="Roboto"/>
                <a:cs typeface="Roboto"/>
                <a:sym typeface="Roboto"/>
              </a:rPr>
              <a:t>relationship</a:t>
            </a:r>
            <a:r>
              <a:rPr lang="en-GB" sz="1600">
                <a:solidFill>
                  <a:schemeClr val="lt2"/>
                </a:solidFill>
                <a:latin typeface="Roboto"/>
                <a:ea typeface="Roboto"/>
                <a:cs typeface="Roboto"/>
                <a:sym typeface="Roboto"/>
              </a:rPr>
              <a:t> </a:t>
            </a:r>
            <a:endParaRPr sz="1600">
              <a:solidFill>
                <a:schemeClr val="lt2"/>
              </a:solidFill>
              <a:latin typeface="Roboto"/>
              <a:ea typeface="Roboto"/>
              <a:cs typeface="Roboto"/>
              <a:sym typeface="Roboto"/>
            </a:endParaRPr>
          </a:p>
          <a:p>
            <a:pPr indent="-330200" lvl="0" marL="457200" rtl="0" algn="l">
              <a:spcBef>
                <a:spcPts val="0"/>
              </a:spcBef>
              <a:spcAft>
                <a:spcPts val="0"/>
              </a:spcAft>
              <a:buClr>
                <a:schemeClr val="lt2"/>
              </a:buClr>
              <a:buSzPts val="1600"/>
              <a:buFont typeface="Roboto"/>
              <a:buChar char="●"/>
            </a:pPr>
            <a:r>
              <a:rPr lang="en-GB" sz="1600">
                <a:solidFill>
                  <a:schemeClr val="lt2"/>
                </a:solidFill>
                <a:latin typeface="Roboto"/>
                <a:ea typeface="Roboto"/>
                <a:cs typeface="Roboto"/>
                <a:sym typeface="Roboto"/>
              </a:rPr>
              <a:t>“Workspace” and “user” can be related by a “member” </a:t>
            </a:r>
            <a:r>
              <a:rPr lang="en-GB" sz="1600">
                <a:solidFill>
                  <a:schemeClr val="lt2"/>
                </a:solidFill>
                <a:latin typeface="Roboto"/>
                <a:ea typeface="Roboto"/>
                <a:cs typeface="Roboto"/>
                <a:sym typeface="Roboto"/>
              </a:rPr>
              <a:t>relationship</a:t>
            </a:r>
            <a:endParaRPr sz="1600">
              <a:solidFill>
                <a:schemeClr val="lt2"/>
              </a:solidFill>
              <a:latin typeface="Roboto"/>
              <a:ea typeface="Roboto"/>
              <a:cs typeface="Roboto"/>
              <a:sym typeface="Roboto"/>
            </a:endParaRPr>
          </a:p>
        </p:txBody>
      </p:sp>
      <p:cxnSp>
        <p:nvCxnSpPr>
          <p:cNvPr id="513" name="Google Shape;513;p69"/>
          <p:cNvCxnSpPr/>
          <p:nvPr/>
        </p:nvCxnSpPr>
        <p:spPr>
          <a:xfrm>
            <a:off x="3920825" y="2387000"/>
            <a:ext cx="709800" cy="29100"/>
          </a:xfrm>
          <a:prstGeom prst="straightConnector1">
            <a:avLst/>
          </a:prstGeom>
          <a:noFill/>
          <a:ln cap="flat" cmpd="sng" w="38100">
            <a:solidFill>
              <a:srgbClr val="FFD966"/>
            </a:solidFill>
            <a:prstDash val="solid"/>
            <a:round/>
            <a:headEnd len="med" w="med" type="none"/>
            <a:tailEnd len="med" w="med" type="triangle"/>
          </a:ln>
        </p:spPr>
      </p:cxnSp>
      <p:cxnSp>
        <p:nvCxnSpPr>
          <p:cNvPr id="514" name="Google Shape;514;p69"/>
          <p:cNvCxnSpPr/>
          <p:nvPr/>
        </p:nvCxnSpPr>
        <p:spPr>
          <a:xfrm>
            <a:off x="3950000" y="2387000"/>
            <a:ext cx="700200" cy="816900"/>
          </a:xfrm>
          <a:prstGeom prst="straightConnector1">
            <a:avLst/>
          </a:prstGeom>
          <a:noFill/>
          <a:ln cap="flat" cmpd="sng" w="38100">
            <a:solidFill>
              <a:srgbClr val="FFD966"/>
            </a:solidFill>
            <a:prstDash val="solid"/>
            <a:round/>
            <a:headEnd len="med" w="med" type="none"/>
            <a:tailEnd len="med" w="med" type="triangle"/>
          </a:ln>
        </p:spPr>
      </p:cxnSp>
      <p:cxnSp>
        <p:nvCxnSpPr>
          <p:cNvPr id="515" name="Google Shape;515;p69"/>
          <p:cNvCxnSpPr/>
          <p:nvPr/>
        </p:nvCxnSpPr>
        <p:spPr>
          <a:xfrm>
            <a:off x="3940275" y="2406450"/>
            <a:ext cx="700200" cy="1196100"/>
          </a:xfrm>
          <a:prstGeom prst="straightConnector1">
            <a:avLst/>
          </a:prstGeom>
          <a:noFill/>
          <a:ln cap="flat" cmpd="sng" w="38100">
            <a:solidFill>
              <a:srgbClr val="FFD966"/>
            </a:solidFill>
            <a:prstDash val="solid"/>
            <a:round/>
            <a:headEnd len="med" w="med" type="none"/>
            <a:tailEnd len="med" w="med" type="triangle"/>
          </a:ln>
        </p:spPr>
      </p:cxnSp>
      <p:cxnSp>
        <p:nvCxnSpPr>
          <p:cNvPr id="516" name="Google Shape;516;p69"/>
          <p:cNvCxnSpPr/>
          <p:nvPr/>
        </p:nvCxnSpPr>
        <p:spPr>
          <a:xfrm flipH="1" rot="10800000">
            <a:off x="3366600" y="2697975"/>
            <a:ext cx="1516800" cy="9900"/>
          </a:xfrm>
          <a:prstGeom prst="straightConnector1">
            <a:avLst/>
          </a:prstGeom>
          <a:noFill/>
          <a:ln cap="flat" cmpd="sng" w="38100">
            <a:solidFill>
              <a:srgbClr val="FF9900"/>
            </a:solidFill>
            <a:prstDash val="solid"/>
            <a:round/>
            <a:headEnd len="med" w="med" type="none"/>
            <a:tailEnd len="med" w="med" type="triangle"/>
          </a:ln>
        </p:spPr>
      </p:cxnSp>
      <p:cxnSp>
        <p:nvCxnSpPr>
          <p:cNvPr id="517" name="Google Shape;517;p69"/>
          <p:cNvCxnSpPr/>
          <p:nvPr/>
        </p:nvCxnSpPr>
        <p:spPr>
          <a:xfrm>
            <a:off x="3376325" y="2707875"/>
            <a:ext cx="1536300" cy="134190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311700" y="1304875"/>
            <a:ext cx="2541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300">
                <a:solidFill>
                  <a:srgbClr val="FFFFFF"/>
                </a:solidFill>
                <a:latin typeface="Montserrat Medium"/>
                <a:ea typeface="Montserrat Medium"/>
                <a:cs typeface="Montserrat Medium"/>
                <a:sym typeface="Montserrat Medium"/>
              </a:rPr>
              <a:t>Cloud Native and Open Source security consultancy established in 2017. Our diverse culture empowers and develops individuals with talent and integrity.</a:t>
            </a:r>
            <a:endParaRPr sz="1300">
              <a:solidFill>
                <a:srgbClr val="FFFFFF"/>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None/>
            </a:pPr>
            <a:r>
              <a:rPr lang="en-GB" sz="1300">
                <a:solidFill>
                  <a:srgbClr val="FFFFFF"/>
                </a:solidFill>
                <a:latin typeface="Montserrat Medium"/>
                <a:ea typeface="Montserrat Medium"/>
                <a:cs typeface="Montserrat Medium"/>
                <a:sym typeface="Montserrat Medium"/>
              </a:rPr>
              <a:t>Accustomed to work in highly-regulated environments and strategic programmes</a:t>
            </a:r>
            <a:endParaRPr sz="1300">
              <a:solidFill>
                <a:srgbClr val="FFFFFF"/>
              </a:solidFill>
              <a:latin typeface="Montserrat Medium"/>
              <a:ea typeface="Montserrat Medium"/>
              <a:cs typeface="Montserrat Medium"/>
              <a:sym typeface="Montserrat Medium"/>
            </a:endParaRPr>
          </a:p>
        </p:txBody>
      </p:sp>
      <p:sp>
        <p:nvSpPr>
          <p:cNvPr id="242" name="Google Shape;242;p43"/>
          <p:cNvSpPr/>
          <p:nvPr/>
        </p:nvSpPr>
        <p:spPr>
          <a:xfrm>
            <a:off x="6273975" y="1206113"/>
            <a:ext cx="2492100" cy="3120300"/>
          </a:xfrm>
          <a:prstGeom prst="roundRect">
            <a:avLst>
              <a:gd fmla="val 16667" name="adj"/>
            </a:avLst>
          </a:prstGeom>
          <a:solidFill>
            <a:srgbClr val="2C3078"/>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rgbClr val="FFFFFF"/>
                </a:solidFill>
                <a:latin typeface="Montserrat SemiBold"/>
                <a:ea typeface="Montserrat SemiBold"/>
                <a:cs typeface="Montserrat SemiBold"/>
                <a:sym typeface="Montserrat SemiBold"/>
              </a:rPr>
              <a:t>Future Focussed </a:t>
            </a:r>
            <a:endParaRPr sz="1500">
              <a:solidFill>
                <a:srgbClr val="FFFFFF"/>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0"/>
              </a:spcAft>
              <a:buClr>
                <a:srgbClr val="000000"/>
              </a:buClr>
              <a:buSzPts val="1100"/>
              <a:buFont typeface="Arial"/>
              <a:buNone/>
            </a:pPr>
            <a:r>
              <a:rPr lang="en-GB" sz="1200">
                <a:solidFill>
                  <a:srgbClr val="FFFFFF"/>
                </a:solidFill>
                <a:latin typeface="Montserrat Light"/>
                <a:ea typeface="Montserrat Light"/>
                <a:cs typeface="Montserrat Light"/>
                <a:sym typeface="Montserrat Light"/>
              </a:rPr>
              <a:t>Linux Foundation’s Security Technical Advisory Group (co-chair, CNCF)</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rPr lang="en-GB" sz="1200">
                <a:solidFill>
                  <a:srgbClr val="FFFFFF"/>
                </a:solidFill>
                <a:latin typeface="Montserrat Light"/>
                <a:ea typeface="Montserrat Light"/>
                <a:cs typeface="Montserrat Light"/>
                <a:sym typeface="Montserrat Light"/>
              </a:rPr>
              <a:t>OpenUK (CISO, pro bono)</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rPr lang="en-GB" sz="1200">
                <a:solidFill>
                  <a:srgbClr val="FFFFFF"/>
                </a:solidFill>
                <a:latin typeface="Montserrat Light"/>
                <a:ea typeface="Montserrat Light"/>
                <a:cs typeface="Montserrat Light"/>
                <a:sym typeface="Montserrat Light"/>
              </a:rPr>
              <a:t>Community organisers and collaborators (i.e. KubeCon, CloudNativeCon)</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Clr>
                <a:srgbClr val="000000"/>
              </a:buClr>
              <a:buSzPts val="1100"/>
              <a:buFont typeface="Arial"/>
              <a:buNone/>
            </a:pPr>
            <a:r>
              <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1200"/>
              </a:spcAft>
              <a:buNone/>
            </a:pPr>
            <a:r>
              <a:t/>
            </a:r>
            <a:endParaRPr sz="1200">
              <a:solidFill>
                <a:srgbClr val="FFFFFF"/>
              </a:solidFill>
              <a:latin typeface="Montserrat Light"/>
              <a:ea typeface="Montserrat Light"/>
              <a:cs typeface="Montserrat Light"/>
              <a:sym typeface="Montserrat Light"/>
            </a:endParaRPr>
          </a:p>
        </p:txBody>
      </p:sp>
      <p:sp>
        <p:nvSpPr>
          <p:cNvPr id="243" name="Google Shape;243;p43"/>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20">
                <a:solidFill>
                  <a:srgbClr val="FFFFFF"/>
                </a:solidFill>
                <a:latin typeface="Montserrat Medium"/>
                <a:ea typeface="Montserrat Medium"/>
                <a:cs typeface="Montserrat Medium"/>
                <a:sym typeface="Montserrat Medium"/>
              </a:rPr>
              <a:t>ControlPlane - </a:t>
            </a:r>
            <a:r>
              <a:rPr lang="en-GB" sz="2420">
                <a:solidFill>
                  <a:srgbClr val="FFFFFF"/>
                </a:solidFill>
                <a:latin typeface="Montserrat Medium"/>
                <a:ea typeface="Montserrat Medium"/>
                <a:cs typeface="Montserrat Medium"/>
                <a:sym typeface="Montserrat Medium"/>
              </a:rPr>
              <a:t>Who we are?</a:t>
            </a:r>
            <a:endParaRPr sz="2420">
              <a:solidFill>
                <a:srgbClr val="FFFFFF"/>
              </a:solidFill>
              <a:latin typeface="Montserrat Medium"/>
              <a:ea typeface="Montserrat Medium"/>
              <a:cs typeface="Montserrat Medium"/>
              <a:sym typeface="Montserrat Medium"/>
            </a:endParaRPr>
          </a:p>
        </p:txBody>
      </p:sp>
      <p:sp>
        <p:nvSpPr>
          <p:cNvPr id="244" name="Google Shape;244;p43"/>
          <p:cNvSpPr txBox="1"/>
          <p:nvPr/>
        </p:nvSpPr>
        <p:spPr>
          <a:xfrm>
            <a:off x="321725" y="4540325"/>
            <a:ext cx="254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2C3078"/>
                </a:solidFill>
                <a:latin typeface="Montserrat Medium"/>
                <a:ea typeface="Montserrat Medium"/>
                <a:cs typeface="Montserrat Medium"/>
                <a:sym typeface="Montserrat Medium"/>
              </a:rPr>
              <a:t>@twitterhandle</a:t>
            </a:r>
            <a:endParaRPr sz="900">
              <a:solidFill>
                <a:srgbClr val="2C3078"/>
              </a:solidFill>
              <a:latin typeface="Montserrat Medium"/>
              <a:ea typeface="Montserrat Medium"/>
              <a:cs typeface="Montserrat Medium"/>
              <a:sym typeface="Montserrat Medium"/>
            </a:endParaRPr>
          </a:p>
        </p:txBody>
      </p:sp>
      <p:sp>
        <p:nvSpPr>
          <p:cNvPr id="245" name="Google Shape;245;p43"/>
          <p:cNvSpPr txBox="1"/>
          <p:nvPr/>
        </p:nvSpPr>
        <p:spPr>
          <a:xfrm>
            <a:off x="321725" y="4540325"/>
            <a:ext cx="254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Montserrat Medium"/>
                <a:ea typeface="Montserrat Medium"/>
                <a:cs typeface="Montserrat Medium"/>
                <a:sym typeface="Montserrat Medium"/>
              </a:rPr>
              <a:t>@controlplaneio</a:t>
            </a:r>
            <a:endParaRPr sz="900">
              <a:solidFill>
                <a:srgbClr val="FFFFFF"/>
              </a:solidFill>
              <a:latin typeface="Montserrat Medium"/>
              <a:ea typeface="Montserrat Medium"/>
              <a:cs typeface="Montserrat Medium"/>
              <a:sym typeface="Montserrat Medium"/>
            </a:endParaRPr>
          </a:p>
        </p:txBody>
      </p:sp>
      <p:sp>
        <p:nvSpPr>
          <p:cNvPr id="246" name="Google Shape;246;p43"/>
          <p:cNvSpPr/>
          <p:nvPr/>
        </p:nvSpPr>
        <p:spPr>
          <a:xfrm>
            <a:off x="3411550" y="1206113"/>
            <a:ext cx="2492100" cy="3120300"/>
          </a:xfrm>
          <a:prstGeom prst="roundRect">
            <a:avLst>
              <a:gd fmla="val 16667" name="adj"/>
            </a:avLst>
          </a:prstGeom>
          <a:solidFill>
            <a:srgbClr val="2C3078"/>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rgbClr val="FFFFFF"/>
                </a:solidFill>
                <a:latin typeface="Montserrat SemiBold"/>
                <a:ea typeface="Montserrat SemiBold"/>
                <a:cs typeface="Montserrat SemiBold"/>
                <a:sym typeface="Montserrat SemiBold"/>
              </a:rPr>
              <a:t>Industry Leading</a:t>
            </a:r>
            <a:endParaRPr>
              <a:solidFill>
                <a:srgbClr val="FFFFFF"/>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0"/>
              </a:spcAft>
              <a:buNone/>
            </a:pPr>
            <a:r>
              <a:rPr lang="en-GB" sz="1200">
                <a:solidFill>
                  <a:srgbClr val="FFFFFF"/>
                </a:solidFill>
                <a:latin typeface="Montserrat Light"/>
                <a:ea typeface="Montserrat Light"/>
                <a:cs typeface="Montserrat Light"/>
                <a:sym typeface="Montserrat Light"/>
              </a:rPr>
              <a:t>Kubernetes (first threat model for Financial Services User Group (FSUG)</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0"/>
              </a:spcAft>
              <a:buNone/>
            </a:pPr>
            <a:r>
              <a:rPr b="1" lang="en-GB" sz="1200">
                <a:solidFill>
                  <a:srgbClr val="FFFFFF"/>
                </a:solidFill>
                <a:latin typeface="Montserrat"/>
                <a:ea typeface="Montserrat"/>
                <a:cs typeface="Montserrat"/>
                <a:sym typeface="Montserrat"/>
              </a:rPr>
              <a:t>Hacking Kubernetes </a:t>
            </a:r>
            <a:r>
              <a:rPr b="1" lang="en-GB" sz="1200">
                <a:solidFill>
                  <a:srgbClr val="FFFFFF"/>
                </a:solidFill>
                <a:latin typeface="Montserrat"/>
                <a:ea typeface="Montserrat"/>
                <a:cs typeface="Montserrat"/>
                <a:sym typeface="Montserrat"/>
              </a:rPr>
              <a:t>O’Reilly</a:t>
            </a:r>
            <a:r>
              <a:rPr b="1" lang="en-GB" sz="1200">
                <a:solidFill>
                  <a:srgbClr val="FFFFFF"/>
                </a:solidFill>
                <a:latin typeface="Montserrat"/>
                <a:ea typeface="Montserrat"/>
                <a:cs typeface="Montserrat"/>
                <a:sym typeface="Montserrat"/>
              </a:rPr>
              <a:t>,  authors and  Trainer</a:t>
            </a:r>
            <a:endParaRPr b="1" sz="1200">
              <a:solidFill>
                <a:srgbClr val="FFFFFF"/>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GB" sz="1200">
                <a:solidFill>
                  <a:srgbClr val="FFFFFF"/>
                </a:solidFill>
                <a:latin typeface="Montserrat Light"/>
                <a:ea typeface="Montserrat Light"/>
                <a:cs typeface="Montserrat Light"/>
                <a:sym typeface="Montserrat Light"/>
              </a:rPr>
              <a:t>Defending Cloud Native - </a:t>
            </a:r>
            <a:r>
              <a:rPr lang="en-GB" sz="1200">
                <a:solidFill>
                  <a:srgbClr val="FFFFFF"/>
                </a:solidFill>
                <a:latin typeface="Montserrat"/>
                <a:ea typeface="Montserrat"/>
                <a:cs typeface="Montserrat"/>
                <a:sym typeface="Montserrat"/>
              </a:rPr>
              <a:t>SANS</a:t>
            </a:r>
            <a:r>
              <a:rPr lang="en-GB" sz="1200">
                <a:solidFill>
                  <a:srgbClr val="FFFFFF"/>
                </a:solidFill>
                <a:latin typeface="Montserrat Light"/>
                <a:ea typeface="Montserrat Light"/>
                <a:cs typeface="Montserrat Light"/>
                <a:sym typeface="Montserrat Light"/>
              </a:rPr>
              <a:t>, SEC 584 authors and trainers</a:t>
            </a:r>
            <a:endParaRPr sz="1200">
              <a:solidFill>
                <a:srgbClr val="FFFFFF"/>
              </a:solidFill>
              <a:latin typeface="Montserrat Light"/>
              <a:ea typeface="Montserrat Light"/>
              <a:cs typeface="Montserrat Light"/>
              <a:sym typeface="Montserrat Light"/>
            </a:endParaRPr>
          </a:p>
          <a:p>
            <a:pPr indent="0" lvl="0" marL="0" rtl="0" algn="l">
              <a:lnSpc>
                <a:spcPct val="115000"/>
              </a:lnSpc>
              <a:spcBef>
                <a:spcPts val="1200"/>
              </a:spcBef>
              <a:spcAft>
                <a:spcPts val="1200"/>
              </a:spcAft>
              <a:buNone/>
            </a:pPr>
            <a:r>
              <a:t/>
            </a:r>
            <a:endParaRPr sz="1200">
              <a:solidFill>
                <a:srgbClr val="FFFFFF"/>
              </a:solidFill>
              <a:latin typeface="Montserrat Light"/>
              <a:ea typeface="Montserrat Light"/>
              <a:cs typeface="Montserrat Light"/>
              <a:sym typeface="Montserrat Light"/>
            </a:endParaRPr>
          </a:p>
        </p:txBody>
      </p:sp>
      <p:sp>
        <p:nvSpPr>
          <p:cNvPr id="247" name="Google Shape;247;p43"/>
          <p:cNvSpPr txBox="1"/>
          <p:nvPr/>
        </p:nvSpPr>
        <p:spPr>
          <a:xfrm>
            <a:off x="3138654" y="4514800"/>
            <a:ext cx="53352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GB" sz="1038">
                <a:solidFill>
                  <a:srgbClr val="FFFFFF"/>
                </a:solidFill>
                <a:latin typeface="Montserrat Medium"/>
                <a:ea typeface="Montserrat Medium"/>
                <a:cs typeface="Montserrat Medium"/>
                <a:sym typeface="Montserrat Medium"/>
              </a:rPr>
              <a:t>ControlPlane - We leave it better than we found it</a:t>
            </a:r>
            <a:endParaRPr i="1" sz="1038">
              <a:solidFill>
                <a:srgbClr val="FFFFFF"/>
              </a:solidFill>
              <a:latin typeface="Montserrat Medium"/>
              <a:ea typeface="Montserrat Medium"/>
              <a:cs typeface="Montserrat Medium"/>
              <a:sym typeface="Montserrat Medium"/>
            </a:endParaRPr>
          </a:p>
        </p:txBody>
      </p:sp>
      <p:sp>
        <p:nvSpPr>
          <p:cNvPr id="248" name="Google Shape;248;p43"/>
          <p:cNvSpPr txBox="1"/>
          <p:nvPr/>
        </p:nvSpPr>
        <p:spPr>
          <a:xfrm>
            <a:off x="4808000" y="65375"/>
            <a:ext cx="3616200" cy="81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t>       🔥</a:t>
            </a:r>
            <a:r>
              <a:rPr lang="en-GB" sz="1350">
                <a:solidFill>
                  <a:srgbClr val="2E39B3"/>
                </a:solidFill>
                <a:uFill>
                  <a:noFill/>
                </a:uFill>
                <a:hlinkClick r:id="rId3">
                  <a:extLst>
                    <a:ext uri="{A12FA001-AC4F-418D-AE19-62706E023703}">
                      <ahyp:hlinkClr val="tx"/>
                    </a:ext>
                  </a:extLst>
                </a:hlinkClick>
              </a:rPr>
              <a:t>🔥 </a:t>
            </a:r>
            <a:r>
              <a:rPr i="1" lang="en-GB" sz="1500">
                <a:solidFill>
                  <a:srgbClr val="FF0000"/>
                </a:solidFill>
              </a:rPr>
              <a:t> </a:t>
            </a:r>
            <a:r>
              <a:rPr b="1" i="1" lang="en-GB" sz="1200">
                <a:solidFill>
                  <a:srgbClr val="FF0000"/>
                </a:solidFill>
                <a:highlight>
                  <a:srgbClr val="2C3078"/>
                </a:highlight>
              </a:rPr>
              <a:t>FREE DOWNLOAD:</a:t>
            </a:r>
            <a:r>
              <a:rPr lang="en-GB" sz="1200">
                <a:solidFill>
                  <a:srgbClr val="2C3078"/>
                </a:solidFill>
              </a:rPr>
              <a:t> </a:t>
            </a:r>
            <a:r>
              <a:rPr lang="en-GB" sz="1350">
                <a:solidFill>
                  <a:srgbClr val="2E39B3"/>
                </a:solidFill>
                <a:uFill>
                  <a:noFill/>
                </a:uFill>
                <a:hlinkClick r:id="rId4">
                  <a:extLst>
                    <a:ext uri="{A12FA001-AC4F-418D-AE19-62706E023703}">
                      <ahyp:hlinkClr val="tx"/>
                    </a:ext>
                  </a:extLst>
                </a:hlinkClick>
              </a:rPr>
              <a:t>🔥🔥</a:t>
            </a:r>
            <a:br>
              <a:rPr lang="en-GB" sz="1200">
                <a:solidFill>
                  <a:srgbClr val="2C3078"/>
                </a:solidFill>
              </a:rPr>
            </a:br>
            <a:r>
              <a:rPr b="1" lang="en-GB" sz="1200" u="sng">
                <a:solidFill>
                  <a:srgbClr val="FBFAFF"/>
                </a:solidFill>
                <a:highlight>
                  <a:srgbClr val="2C3078"/>
                </a:highlight>
                <a:hlinkClick r:id="rId5">
                  <a:extLst>
                    <a:ext uri="{A12FA001-AC4F-418D-AE19-62706E023703}">
                      <ahyp:hlinkClr val="tx"/>
                    </a:ext>
                  </a:extLst>
                </a:hlinkClick>
              </a:rPr>
              <a:t>https://control-plane.io/hackingkubernetes</a:t>
            </a:r>
            <a:r>
              <a:rPr i="1" lang="en-GB" sz="1200"/>
              <a:t>  </a:t>
            </a:r>
            <a:endParaRPr sz="1350">
              <a:solidFill>
                <a:srgbClr val="2E39B3"/>
              </a:solidFill>
              <a:uFill>
                <a:noFill/>
              </a:uFill>
              <a:hlinkClick r:id="rId6">
                <a:extLst>
                  <a:ext uri="{A12FA001-AC4F-418D-AE19-62706E023703}">
                    <ahyp:hlinkClr val="tx"/>
                  </a:ext>
                </a:extLst>
              </a:hlinkClick>
            </a:endParaRPr>
          </a:p>
          <a:p>
            <a:pPr indent="0" lvl="0" marL="0" rtl="0" algn="l">
              <a:lnSpc>
                <a:spcPct val="80000"/>
              </a:lnSpc>
              <a:spcBef>
                <a:spcPts val="0"/>
              </a:spcBef>
              <a:spcAft>
                <a:spcPts val="0"/>
              </a:spcAft>
              <a:buNone/>
            </a:pPr>
            <a:r>
              <a:t/>
            </a:r>
            <a:endParaRPr i="1" sz="1200"/>
          </a:p>
        </p:txBody>
      </p:sp>
      <p:pic>
        <p:nvPicPr>
          <p:cNvPr id="249" name="Google Shape;249;p43"/>
          <p:cNvPicPr preferRelativeResize="0"/>
          <p:nvPr/>
        </p:nvPicPr>
        <p:blipFill>
          <a:blip r:embed="rId7">
            <a:alphaModFix/>
          </a:blip>
          <a:stretch>
            <a:fillRect/>
          </a:stretch>
        </p:blipFill>
        <p:spPr>
          <a:xfrm>
            <a:off x="8003250" y="65375"/>
            <a:ext cx="1140750" cy="1140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70"/>
          <p:cNvSpPr txBox="1"/>
          <p:nvPr/>
        </p:nvSpPr>
        <p:spPr>
          <a:xfrm>
            <a:off x="15325" y="4781675"/>
            <a:ext cx="8857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451E11"/>
                </a:solidFill>
                <a:latin typeface="Roboto"/>
                <a:ea typeface="Roboto"/>
                <a:cs typeface="Roboto"/>
                <a:sym typeface="Roboto"/>
              </a:rPr>
              <a:t>Ref: auth0 fga playground </a:t>
            </a:r>
            <a:r>
              <a:rPr lang="en-GB" sz="1000" u="sng">
                <a:solidFill>
                  <a:srgbClr val="451E11"/>
                </a:solidFill>
                <a:latin typeface="Roboto"/>
                <a:ea typeface="Roboto"/>
                <a:cs typeface="Roboto"/>
                <a:sym typeface="Roboto"/>
                <a:hlinkClick r:id="rId3">
                  <a:extLst>
                    <a:ext uri="{A12FA001-AC4F-418D-AE19-62706E023703}">
                      <ahyp:hlinkClr val="tx"/>
                    </a:ext>
                  </a:extLst>
                </a:hlinkClick>
              </a:rPr>
              <a:t>https://play.fga.dev/sandbox/?store=slack</a:t>
            </a:r>
            <a:endParaRPr sz="1000">
              <a:solidFill>
                <a:srgbClr val="451E11"/>
              </a:solidFill>
              <a:latin typeface="Roboto"/>
              <a:ea typeface="Roboto"/>
              <a:cs typeface="Roboto"/>
              <a:sym typeface="Roboto"/>
            </a:endParaRPr>
          </a:p>
        </p:txBody>
      </p:sp>
      <p:pic>
        <p:nvPicPr>
          <p:cNvPr id="523" name="Google Shape;523;p70"/>
          <p:cNvPicPr preferRelativeResize="0"/>
          <p:nvPr/>
        </p:nvPicPr>
        <p:blipFill>
          <a:blip r:embed="rId4">
            <a:alphaModFix/>
          </a:blip>
          <a:stretch>
            <a:fillRect/>
          </a:stretch>
        </p:blipFill>
        <p:spPr>
          <a:xfrm>
            <a:off x="3181766" y="0"/>
            <a:ext cx="5981735" cy="4731550"/>
          </a:xfrm>
          <a:prstGeom prst="rect">
            <a:avLst/>
          </a:prstGeom>
          <a:noFill/>
          <a:ln>
            <a:noFill/>
          </a:ln>
        </p:spPr>
      </p:pic>
      <p:pic>
        <p:nvPicPr>
          <p:cNvPr id="524" name="Google Shape;524;p70"/>
          <p:cNvPicPr preferRelativeResize="0"/>
          <p:nvPr/>
        </p:nvPicPr>
        <p:blipFill>
          <a:blip r:embed="rId5">
            <a:alphaModFix/>
          </a:blip>
          <a:stretch>
            <a:fillRect/>
          </a:stretch>
        </p:blipFill>
        <p:spPr>
          <a:xfrm>
            <a:off x="0" y="2178546"/>
            <a:ext cx="4035850" cy="2594479"/>
          </a:xfrm>
          <a:prstGeom prst="rect">
            <a:avLst/>
          </a:prstGeom>
          <a:noFill/>
          <a:ln>
            <a:noFill/>
          </a:ln>
        </p:spPr>
      </p:pic>
      <p:pic>
        <p:nvPicPr>
          <p:cNvPr id="525" name="Google Shape;525;p70"/>
          <p:cNvPicPr preferRelativeResize="0"/>
          <p:nvPr/>
        </p:nvPicPr>
        <p:blipFill>
          <a:blip r:embed="rId6">
            <a:alphaModFix/>
          </a:blip>
          <a:stretch>
            <a:fillRect/>
          </a:stretch>
        </p:blipFill>
        <p:spPr>
          <a:xfrm>
            <a:off x="7744851" y="152400"/>
            <a:ext cx="1228725" cy="1076325"/>
          </a:xfrm>
          <a:prstGeom prst="rect">
            <a:avLst/>
          </a:prstGeom>
          <a:noFill/>
          <a:ln>
            <a:noFill/>
          </a:ln>
        </p:spPr>
      </p:pic>
      <p:sp>
        <p:nvSpPr>
          <p:cNvPr id="526" name="Google Shape;526;p70"/>
          <p:cNvSpPr txBox="1"/>
          <p:nvPr/>
        </p:nvSpPr>
        <p:spPr>
          <a:xfrm>
            <a:off x="128825" y="111825"/>
            <a:ext cx="2897400" cy="17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The model/scheme describes the relationships which </a:t>
            </a:r>
            <a:r>
              <a:rPr b="1" lang="en-GB" sz="1800">
                <a:solidFill>
                  <a:schemeClr val="lt2"/>
                </a:solidFill>
                <a:latin typeface="Roboto"/>
                <a:ea typeface="Roboto"/>
                <a:cs typeface="Roboto"/>
                <a:sym typeface="Roboto"/>
              </a:rPr>
              <a:t>CAN</a:t>
            </a:r>
            <a:r>
              <a:rPr lang="en-GB" sz="1800">
                <a:solidFill>
                  <a:schemeClr val="lt2"/>
                </a:solidFill>
                <a:latin typeface="Roboto"/>
                <a:ea typeface="Roboto"/>
                <a:cs typeface="Roboto"/>
                <a:sym typeface="Roboto"/>
              </a:rPr>
              <a:t> exist. The Tuples in the database explain which </a:t>
            </a:r>
            <a:r>
              <a:rPr b="1" lang="en-GB" sz="1800">
                <a:solidFill>
                  <a:schemeClr val="lt2"/>
                </a:solidFill>
                <a:latin typeface="Roboto"/>
                <a:ea typeface="Roboto"/>
                <a:cs typeface="Roboto"/>
                <a:sym typeface="Roboto"/>
              </a:rPr>
              <a:t>DO</a:t>
            </a:r>
            <a:r>
              <a:rPr lang="en-GB" sz="1800">
                <a:solidFill>
                  <a:schemeClr val="lt2"/>
                </a:solidFill>
                <a:latin typeface="Roboto"/>
                <a:ea typeface="Roboto"/>
                <a:cs typeface="Roboto"/>
                <a:sym typeface="Roboto"/>
              </a:rPr>
              <a:t> exist</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 name="Shape 530"/>
        <p:cNvGrpSpPr/>
        <p:nvPr/>
      </p:nvGrpSpPr>
      <p:grpSpPr>
        <a:xfrm>
          <a:off x="0" y="0"/>
          <a:ext cx="0" cy="0"/>
          <a:chOff x="0" y="0"/>
          <a:chExt cx="0" cy="0"/>
        </a:xfrm>
      </p:grpSpPr>
      <p:sp>
        <p:nvSpPr>
          <p:cNvPr id="531" name="Google Shape;531;p71"/>
          <p:cNvSpPr txBox="1"/>
          <p:nvPr/>
        </p:nvSpPr>
        <p:spPr>
          <a:xfrm>
            <a:off x="15325" y="4781675"/>
            <a:ext cx="8857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451E11"/>
                </a:solidFill>
                <a:latin typeface="Roboto"/>
                <a:ea typeface="Roboto"/>
                <a:cs typeface="Roboto"/>
                <a:sym typeface="Roboto"/>
              </a:rPr>
              <a:t>Ref: auth0 fga playground </a:t>
            </a:r>
            <a:r>
              <a:rPr lang="en-GB" sz="1000" u="sng">
                <a:solidFill>
                  <a:srgbClr val="451E11"/>
                </a:solidFill>
                <a:latin typeface="Roboto"/>
                <a:ea typeface="Roboto"/>
                <a:cs typeface="Roboto"/>
                <a:sym typeface="Roboto"/>
                <a:hlinkClick r:id="rId3">
                  <a:extLst>
                    <a:ext uri="{A12FA001-AC4F-418D-AE19-62706E023703}">
                      <ahyp:hlinkClr val="tx"/>
                    </a:ext>
                  </a:extLst>
                </a:hlinkClick>
              </a:rPr>
              <a:t>https://play.fga.dev/sandbox/?store=slack</a:t>
            </a:r>
            <a:endParaRPr sz="1000">
              <a:solidFill>
                <a:srgbClr val="451E11"/>
              </a:solidFill>
              <a:latin typeface="Roboto"/>
              <a:ea typeface="Roboto"/>
              <a:cs typeface="Roboto"/>
              <a:sym typeface="Roboto"/>
            </a:endParaRPr>
          </a:p>
        </p:txBody>
      </p:sp>
      <p:pic>
        <p:nvPicPr>
          <p:cNvPr id="532" name="Google Shape;532;p71"/>
          <p:cNvPicPr preferRelativeResize="0"/>
          <p:nvPr/>
        </p:nvPicPr>
        <p:blipFill>
          <a:blip r:embed="rId4">
            <a:alphaModFix/>
          </a:blip>
          <a:stretch>
            <a:fillRect/>
          </a:stretch>
        </p:blipFill>
        <p:spPr>
          <a:xfrm>
            <a:off x="3753350" y="452125"/>
            <a:ext cx="5410150" cy="4279425"/>
          </a:xfrm>
          <a:prstGeom prst="rect">
            <a:avLst/>
          </a:prstGeom>
          <a:noFill/>
          <a:ln>
            <a:noFill/>
          </a:ln>
        </p:spPr>
      </p:pic>
      <p:pic>
        <p:nvPicPr>
          <p:cNvPr id="533" name="Google Shape;533;p71"/>
          <p:cNvPicPr preferRelativeResize="0"/>
          <p:nvPr/>
        </p:nvPicPr>
        <p:blipFill rotWithShape="1">
          <a:blip r:embed="rId5">
            <a:alphaModFix/>
          </a:blip>
          <a:srcRect b="22599" l="2676" r="13148" t="16907"/>
          <a:stretch/>
        </p:blipFill>
        <p:spPr>
          <a:xfrm>
            <a:off x="498325" y="4109275"/>
            <a:ext cx="5075426" cy="622275"/>
          </a:xfrm>
          <a:prstGeom prst="rect">
            <a:avLst/>
          </a:prstGeom>
          <a:noFill/>
          <a:ln>
            <a:noFill/>
          </a:ln>
        </p:spPr>
      </p:pic>
      <p:sp>
        <p:nvSpPr>
          <p:cNvPr id="534" name="Google Shape;534;p71"/>
          <p:cNvSpPr txBox="1"/>
          <p:nvPr/>
        </p:nvSpPr>
        <p:spPr>
          <a:xfrm>
            <a:off x="498325" y="3802050"/>
            <a:ext cx="30336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Roboto"/>
                <a:ea typeface="Roboto"/>
                <a:cs typeface="Roboto"/>
                <a:sym typeface="Roboto"/>
              </a:rPr>
              <a:t>Tuple (stored in database)</a:t>
            </a:r>
            <a:endParaRPr sz="1300">
              <a:solidFill>
                <a:schemeClr val="lt2"/>
              </a:solidFill>
              <a:latin typeface="Roboto"/>
              <a:ea typeface="Roboto"/>
              <a:cs typeface="Roboto"/>
              <a:sym typeface="Roboto"/>
            </a:endParaRPr>
          </a:p>
        </p:txBody>
      </p:sp>
      <p:pic>
        <p:nvPicPr>
          <p:cNvPr id="535" name="Google Shape;535;p71"/>
          <p:cNvPicPr preferRelativeResize="0"/>
          <p:nvPr/>
        </p:nvPicPr>
        <p:blipFill>
          <a:blip r:embed="rId6">
            <a:alphaModFix/>
          </a:blip>
          <a:stretch>
            <a:fillRect/>
          </a:stretch>
        </p:blipFill>
        <p:spPr>
          <a:xfrm>
            <a:off x="7871251" y="452125"/>
            <a:ext cx="1228725" cy="1076325"/>
          </a:xfrm>
          <a:prstGeom prst="rect">
            <a:avLst/>
          </a:prstGeom>
          <a:noFill/>
          <a:ln>
            <a:noFill/>
          </a:ln>
        </p:spPr>
      </p:pic>
      <p:pic>
        <p:nvPicPr>
          <p:cNvPr id="536" name="Google Shape;536;p71"/>
          <p:cNvPicPr preferRelativeResize="0"/>
          <p:nvPr/>
        </p:nvPicPr>
        <p:blipFill>
          <a:blip r:embed="rId7">
            <a:alphaModFix/>
          </a:blip>
          <a:stretch>
            <a:fillRect/>
          </a:stretch>
        </p:blipFill>
        <p:spPr>
          <a:xfrm>
            <a:off x="120577" y="262621"/>
            <a:ext cx="1309775" cy="3320125"/>
          </a:xfrm>
          <a:prstGeom prst="rect">
            <a:avLst/>
          </a:prstGeom>
          <a:noFill/>
          <a:ln>
            <a:noFill/>
          </a:ln>
        </p:spPr>
      </p:pic>
      <p:sp>
        <p:nvSpPr>
          <p:cNvPr id="537" name="Google Shape;537;p71"/>
          <p:cNvSpPr txBox="1"/>
          <p:nvPr/>
        </p:nvSpPr>
        <p:spPr>
          <a:xfrm>
            <a:off x="1647225" y="1973850"/>
            <a:ext cx="2013600" cy="12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is user:emily related to channel:general as writer?</a:t>
            </a:r>
            <a:endParaRPr sz="1800">
              <a:solidFill>
                <a:schemeClr val="lt2"/>
              </a:solidFill>
              <a:latin typeface="Roboto"/>
              <a:ea typeface="Roboto"/>
              <a:cs typeface="Roboto"/>
              <a:sym typeface="Roboto"/>
            </a:endParaRPr>
          </a:p>
        </p:txBody>
      </p:sp>
      <p:pic>
        <p:nvPicPr>
          <p:cNvPr descr="a white check mark is in a green square . (provided by Tenor)" id="538" name="Google Shape;538;p71"/>
          <p:cNvPicPr preferRelativeResize="0"/>
          <p:nvPr/>
        </p:nvPicPr>
        <p:blipFill>
          <a:blip r:embed="rId8">
            <a:alphaModFix/>
          </a:blip>
          <a:stretch>
            <a:fillRect/>
          </a:stretch>
        </p:blipFill>
        <p:spPr>
          <a:xfrm>
            <a:off x="2053100" y="778225"/>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471900" y="2815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Relationship-Based Access Control (ReBAC)</a:t>
            </a:r>
            <a:endParaRPr/>
          </a:p>
          <a:p>
            <a:pPr indent="0" lvl="0" marL="0" rtl="0" algn="l">
              <a:spcBef>
                <a:spcPts val="0"/>
              </a:spcBef>
              <a:spcAft>
                <a:spcPts val="0"/>
              </a:spcAft>
              <a:buNone/>
            </a:pPr>
            <a:r>
              <a:rPr lang="en-GB"/>
              <a:t>Google Drive Example</a:t>
            </a:r>
            <a:endParaRPr/>
          </a:p>
        </p:txBody>
      </p:sp>
      <p:pic>
        <p:nvPicPr>
          <p:cNvPr id="544" name="Google Shape;544;p72"/>
          <p:cNvPicPr preferRelativeResize="0"/>
          <p:nvPr/>
        </p:nvPicPr>
        <p:blipFill>
          <a:blip r:embed="rId3">
            <a:alphaModFix/>
          </a:blip>
          <a:stretch>
            <a:fillRect/>
          </a:stretch>
        </p:blipFill>
        <p:spPr>
          <a:xfrm>
            <a:off x="492500" y="1564700"/>
            <a:ext cx="8180901" cy="2988875"/>
          </a:xfrm>
          <a:prstGeom prst="rect">
            <a:avLst/>
          </a:prstGeom>
          <a:noFill/>
          <a:ln>
            <a:noFill/>
          </a:ln>
        </p:spPr>
      </p:pic>
      <p:sp>
        <p:nvSpPr>
          <p:cNvPr id="545" name="Google Shape;545;p72"/>
          <p:cNvSpPr txBox="1"/>
          <p:nvPr/>
        </p:nvSpPr>
        <p:spPr>
          <a:xfrm>
            <a:off x="2416075" y="1124713"/>
            <a:ext cx="18513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Types</a:t>
            </a:r>
            <a:endParaRPr sz="1800">
              <a:solidFill>
                <a:schemeClr val="lt2"/>
              </a:solidFill>
              <a:latin typeface="Roboto"/>
              <a:ea typeface="Roboto"/>
              <a:cs typeface="Roboto"/>
              <a:sym typeface="Roboto"/>
            </a:endParaRPr>
          </a:p>
        </p:txBody>
      </p:sp>
      <p:cxnSp>
        <p:nvCxnSpPr>
          <p:cNvPr id="546" name="Google Shape;546;p72"/>
          <p:cNvCxnSpPr/>
          <p:nvPr/>
        </p:nvCxnSpPr>
        <p:spPr>
          <a:xfrm flipH="1">
            <a:off x="2052850" y="1551675"/>
            <a:ext cx="632700" cy="257700"/>
          </a:xfrm>
          <a:prstGeom prst="straightConnector1">
            <a:avLst/>
          </a:prstGeom>
          <a:noFill/>
          <a:ln cap="flat" cmpd="sng" w="28575">
            <a:solidFill>
              <a:srgbClr val="FFFF00"/>
            </a:solidFill>
            <a:prstDash val="solid"/>
            <a:round/>
            <a:headEnd len="med" w="med" type="none"/>
            <a:tailEnd len="med" w="med" type="triangle"/>
          </a:ln>
        </p:spPr>
      </p:cxnSp>
      <p:cxnSp>
        <p:nvCxnSpPr>
          <p:cNvPr id="547" name="Google Shape;547;p72"/>
          <p:cNvCxnSpPr/>
          <p:nvPr/>
        </p:nvCxnSpPr>
        <p:spPr>
          <a:xfrm>
            <a:off x="2990175" y="1481375"/>
            <a:ext cx="761700" cy="2109000"/>
          </a:xfrm>
          <a:prstGeom prst="straightConnector1">
            <a:avLst/>
          </a:prstGeom>
          <a:noFill/>
          <a:ln cap="flat" cmpd="sng" w="28575">
            <a:solidFill>
              <a:srgbClr val="FFFF00"/>
            </a:solidFill>
            <a:prstDash val="solid"/>
            <a:round/>
            <a:headEnd len="med" w="med" type="none"/>
            <a:tailEnd len="med" w="med" type="triangle"/>
          </a:ln>
        </p:spPr>
      </p:cxnSp>
      <p:sp>
        <p:nvSpPr>
          <p:cNvPr id="548" name="Google Shape;548;p72"/>
          <p:cNvSpPr txBox="1"/>
          <p:nvPr/>
        </p:nvSpPr>
        <p:spPr>
          <a:xfrm>
            <a:off x="4806225" y="1153963"/>
            <a:ext cx="2249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Relationships </a:t>
            </a:r>
            <a:endParaRPr sz="1800">
              <a:solidFill>
                <a:schemeClr val="lt2"/>
              </a:solidFill>
              <a:latin typeface="Roboto"/>
              <a:ea typeface="Roboto"/>
              <a:cs typeface="Roboto"/>
              <a:sym typeface="Roboto"/>
            </a:endParaRPr>
          </a:p>
        </p:txBody>
      </p:sp>
      <p:cxnSp>
        <p:nvCxnSpPr>
          <p:cNvPr id="549" name="Google Shape;549;p72"/>
          <p:cNvCxnSpPr/>
          <p:nvPr/>
        </p:nvCxnSpPr>
        <p:spPr>
          <a:xfrm flipH="1">
            <a:off x="2826300" y="1621975"/>
            <a:ext cx="2472000" cy="1944900"/>
          </a:xfrm>
          <a:prstGeom prst="straightConnector1">
            <a:avLst/>
          </a:prstGeom>
          <a:noFill/>
          <a:ln cap="flat" cmpd="sng" w="28575">
            <a:solidFill>
              <a:srgbClr val="FFFF00"/>
            </a:solidFill>
            <a:prstDash val="solid"/>
            <a:round/>
            <a:headEnd len="med" w="med" type="none"/>
            <a:tailEnd len="med" w="med" type="triangle"/>
          </a:ln>
        </p:spPr>
      </p:cxnSp>
      <p:sp>
        <p:nvSpPr>
          <p:cNvPr id="550" name="Google Shape;550;p72"/>
          <p:cNvSpPr/>
          <p:nvPr/>
        </p:nvSpPr>
        <p:spPr>
          <a:xfrm>
            <a:off x="1349850" y="2524125"/>
            <a:ext cx="7299300" cy="433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3"/>
          <p:cNvSpPr txBox="1"/>
          <p:nvPr/>
        </p:nvSpPr>
        <p:spPr>
          <a:xfrm>
            <a:off x="15325" y="4781675"/>
            <a:ext cx="8857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451E11"/>
                </a:solidFill>
                <a:latin typeface="Roboto"/>
                <a:ea typeface="Roboto"/>
                <a:cs typeface="Roboto"/>
                <a:sym typeface="Roboto"/>
              </a:rPr>
              <a:t>Ref: auth0 fga playground </a:t>
            </a:r>
            <a:r>
              <a:rPr lang="en-GB" sz="1000" u="sng">
                <a:solidFill>
                  <a:srgbClr val="451E11"/>
                </a:solidFill>
                <a:latin typeface="Roboto"/>
                <a:ea typeface="Roboto"/>
                <a:cs typeface="Roboto"/>
                <a:sym typeface="Roboto"/>
                <a:hlinkClick r:id="rId3">
                  <a:extLst>
                    <a:ext uri="{A12FA001-AC4F-418D-AE19-62706E023703}">
                      <ahyp:hlinkClr val="tx"/>
                    </a:ext>
                  </a:extLst>
                </a:hlinkClick>
              </a:rPr>
              <a:t>https://play.fga.dev/sandbox/?store=slack</a:t>
            </a:r>
            <a:endParaRPr sz="1000">
              <a:solidFill>
                <a:srgbClr val="451E11"/>
              </a:solidFill>
              <a:latin typeface="Roboto"/>
              <a:ea typeface="Roboto"/>
              <a:cs typeface="Roboto"/>
              <a:sym typeface="Roboto"/>
            </a:endParaRPr>
          </a:p>
        </p:txBody>
      </p:sp>
      <p:pic>
        <p:nvPicPr>
          <p:cNvPr id="556" name="Google Shape;556;p73"/>
          <p:cNvPicPr preferRelativeResize="0"/>
          <p:nvPr/>
        </p:nvPicPr>
        <p:blipFill>
          <a:blip r:embed="rId4">
            <a:alphaModFix/>
          </a:blip>
          <a:stretch>
            <a:fillRect/>
          </a:stretch>
        </p:blipFill>
        <p:spPr>
          <a:xfrm>
            <a:off x="1846950" y="122525"/>
            <a:ext cx="5331875" cy="4476875"/>
          </a:xfrm>
          <a:prstGeom prst="rect">
            <a:avLst/>
          </a:prstGeom>
          <a:noFill/>
          <a:ln>
            <a:noFill/>
          </a:ln>
        </p:spPr>
      </p:pic>
      <p:pic>
        <p:nvPicPr>
          <p:cNvPr id="557" name="Google Shape;557;p73"/>
          <p:cNvPicPr preferRelativeResize="0"/>
          <p:nvPr/>
        </p:nvPicPr>
        <p:blipFill>
          <a:blip r:embed="rId5">
            <a:alphaModFix/>
          </a:blip>
          <a:stretch>
            <a:fillRect/>
          </a:stretch>
        </p:blipFill>
        <p:spPr>
          <a:xfrm>
            <a:off x="5887626" y="581725"/>
            <a:ext cx="1228725" cy="1076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4"/>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63" name="Google Shape;563;p74"/>
          <p:cNvPicPr preferRelativeResize="0"/>
          <p:nvPr/>
        </p:nvPicPr>
        <p:blipFill>
          <a:blip r:embed="rId3">
            <a:alphaModFix/>
          </a:blip>
          <a:stretch>
            <a:fillRect/>
          </a:stretch>
        </p:blipFill>
        <p:spPr>
          <a:xfrm>
            <a:off x="219925" y="141150"/>
            <a:ext cx="5509568" cy="4392024"/>
          </a:xfrm>
          <a:prstGeom prst="rect">
            <a:avLst/>
          </a:prstGeom>
          <a:noFill/>
          <a:ln>
            <a:noFill/>
          </a:ln>
        </p:spPr>
      </p:pic>
      <p:pic>
        <p:nvPicPr>
          <p:cNvPr descr="database icon. Filled database icon for website design and mobile, app development. database icon from filled essential compilation collection isolated on black background. (provided by Getty Images)" id="564" name="Google Shape;564;p74"/>
          <p:cNvPicPr preferRelativeResize="0"/>
          <p:nvPr/>
        </p:nvPicPr>
        <p:blipFill>
          <a:blip r:embed="rId4">
            <a:alphaModFix/>
          </a:blip>
          <a:stretch>
            <a:fillRect/>
          </a:stretch>
        </p:blipFill>
        <p:spPr>
          <a:xfrm>
            <a:off x="6399101" y="2362528"/>
            <a:ext cx="2170650" cy="2170650"/>
          </a:xfrm>
          <a:prstGeom prst="rect">
            <a:avLst/>
          </a:prstGeom>
          <a:noFill/>
          <a:ln>
            <a:noFill/>
          </a:ln>
        </p:spPr>
      </p:pic>
      <p:sp>
        <p:nvSpPr>
          <p:cNvPr id="565" name="Google Shape;565;p74"/>
          <p:cNvSpPr txBox="1"/>
          <p:nvPr/>
        </p:nvSpPr>
        <p:spPr>
          <a:xfrm>
            <a:off x="5774525" y="438950"/>
            <a:ext cx="3727500" cy="895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n-GB"/>
              <a:t>USER = user:george</a:t>
            </a:r>
            <a:endParaRPr/>
          </a:p>
          <a:p>
            <a:pPr indent="-298450" lvl="0" marL="457200" rtl="0" algn="l">
              <a:lnSpc>
                <a:spcPct val="115000"/>
              </a:lnSpc>
              <a:spcBef>
                <a:spcPts val="0"/>
              </a:spcBef>
              <a:spcAft>
                <a:spcPts val="0"/>
              </a:spcAft>
              <a:buSzPts val="1100"/>
              <a:buChar char="●"/>
            </a:pPr>
            <a:r>
              <a:rPr lang="en-GB"/>
              <a:t>RELATION = editor</a:t>
            </a:r>
            <a:endParaRPr/>
          </a:p>
          <a:p>
            <a:pPr indent="-298450" lvl="0" marL="457200" rtl="0" algn="l">
              <a:lnSpc>
                <a:spcPct val="115000"/>
              </a:lnSpc>
              <a:spcBef>
                <a:spcPts val="0"/>
              </a:spcBef>
              <a:spcAft>
                <a:spcPts val="0"/>
              </a:spcAft>
              <a:buSzPts val="1100"/>
              <a:buChar char="●"/>
            </a:pPr>
            <a:r>
              <a:rPr lang="en-GB"/>
              <a:t>OBJECT = doc:</a:t>
            </a:r>
            <a:r>
              <a:rPr lang="en-GB"/>
              <a:t>BSides_2025_IAM</a:t>
            </a:r>
            <a:endParaRPr/>
          </a:p>
        </p:txBody>
      </p:sp>
      <p:cxnSp>
        <p:nvCxnSpPr>
          <p:cNvPr id="566" name="Google Shape;566;p74"/>
          <p:cNvCxnSpPr/>
          <p:nvPr/>
        </p:nvCxnSpPr>
        <p:spPr>
          <a:xfrm>
            <a:off x="7296000" y="1299950"/>
            <a:ext cx="22500" cy="866700"/>
          </a:xfrm>
          <a:prstGeom prst="straightConnector1">
            <a:avLst/>
          </a:prstGeom>
          <a:noFill/>
          <a:ln cap="flat" cmpd="sng" w="76200">
            <a:solidFill>
              <a:schemeClr val="dk2"/>
            </a:solidFill>
            <a:prstDash val="solid"/>
            <a:round/>
            <a:headEnd len="med" w="med" type="none"/>
            <a:tailEnd len="med" w="med" type="triangle"/>
          </a:ln>
        </p:spPr>
      </p:cxnSp>
      <p:sp>
        <p:nvSpPr>
          <p:cNvPr id="567" name="Google Shape;567;p74"/>
          <p:cNvSpPr txBox="1"/>
          <p:nvPr/>
        </p:nvSpPr>
        <p:spPr>
          <a:xfrm>
            <a:off x="7757450" y="1603825"/>
            <a:ext cx="11481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INSERT</a:t>
            </a:r>
            <a:endParaRPr sz="1800">
              <a:solidFill>
                <a:schemeClr val="lt2"/>
              </a:solidFill>
              <a:latin typeface="Roboto"/>
              <a:ea typeface="Roboto"/>
              <a:cs typeface="Roboto"/>
              <a:sym typeface="Roboto"/>
            </a:endParaRPr>
          </a:p>
        </p:txBody>
      </p:sp>
      <p:sp>
        <p:nvSpPr>
          <p:cNvPr id="568" name="Google Shape;568;p74"/>
          <p:cNvSpPr txBox="1"/>
          <p:nvPr/>
        </p:nvSpPr>
        <p:spPr>
          <a:xfrm>
            <a:off x="5990425" y="140675"/>
            <a:ext cx="10356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Tuple</a:t>
            </a:r>
            <a:endParaRPr sz="1800">
              <a:solidFill>
                <a:schemeClr val="lt2"/>
              </a:solidFill>
              <a:latin typeface="Roboto"/>
              <a:ea typeface="Roboto"/>
              <a:cs typeface="Roboto"/>
              <a:sym typeface="Roboto"/>
            </a:endParaRPr>
          </a:p>
        </p:txBody>
      </p:sp>
      <p:sp>
        <p:nvSpPr>
          <p:cNvPr id="569" name="Google Shape;569;p74"/>
          <p:cNvSpPr/>
          <p:nvPr/>
        </p:nvSpPr>
        <p:spPr>
          <a:xfrm>
            <a:off x="4392225" y="3494650"/>
            <a:ext cx="1136700" cy="810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5"/>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descr="database icon. Filled database icon for website design and mobile, app development. database icon from filled essential compilation collection isolated on black background. (provided by Getty Images)" id="575" name="Google Shape;575;p75"/>
          <p:cNvPicPr preferRelativeResize="0"/>
          <p:nvPr/>
        </p:nvPicPr>
        <p:blipFill>
          <a:blip r:embed="rId3">
            <a:alphaModFix/>
          </a:blip>
          <a:stretch>
            <a:fillRect/>
          </a:stretch>
        </p:blipFill>
        <p:spPr>
          <a:xfrm>
            <a:off x="6399101" y="2362528"/>
            <a:ext cx="2170650" cy="2170650"/>
          </a:xfrm>
          <a:prstGeom prst="rect">
            <a:avLst/>
          </a:prstGeom>
          <a:noFill/>
          <a:ln>
            <a:noFill/>
          </a:ln>
        </p:spPr>
      </p:pic>
      <p:sp>
        <p:nvSpPr>
          <p:cNvPr id="576" name="Google Shape;576;p75"/>
          <p:cNvSpPr txBox="1"/>
          <p:nvPr/>
        </p:nvSpPr>
        <p:spPr>
          <a:xfrm>
            <a:off x="244763" y="20484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https://docs.google.com/presentation/d/1mZbSLRU21KjD5D8Ymc05ut-hX_rKt6fcUJVvl2FxgZQ/edit?usp=sharing</a:t>
            </a:r>
            <a:endParaRPr/>
          </a:p>
        </p:txBody>
      </p:sp>
      <p:pic>
        <p:nvPicPr>
          <p:cNvPr descr="a cat is sitting on a couch and typing on a laptop computer . (provided by Tenor)" id="577" name="Google Shape;577;p75"/>
          <p:cNvPicPr preferRelativeResize="0"/>
          <p:nvPr/>
        </p:nvPicPr>
        <p:blipFill>
          <a:blip r:embed="rId4">
            <a:alphaModFix/>
          </a:blip>
          <a:stretch>
            <a:fillRect/>
          </a:stretch>
        </p:blipFill>
        <p:spPr>
          <a:xfrm>
            <a:off x="177750" y="77775"/>
            <a:ext cx="3269075" cy="1838025"/>
          </a:xfrm>
          <a:prstGeom prst="rect">
            <a:avLst/>
          </a:prstGeom>
          <a:noFill/>
          <a:ln>
            <a:noFill/>
          </a:ln>
        </p:spPr>
      </p:pic>
      <p:pic>
        <p:nvPicPr>
          <p:cNvPr descr="a green , yellow , and blue triangle on a white background . (provided by Tenor)" id="578" name="Google Shape;578;p75"/>
          <p:cNvPicPr preferRelativeResize="0"/>
          <p:nvPr/>
        </p:nvPicPr>
        <p:blipFill>
          <a:blip r:embed="rId5">
            <a:alphaModFix/>
          </a:blip>
          <a:stretch>
            <a:fillRect/>
          </a:stretch>
        </p:blipFill>
        <p:spPr>
          <a:xfrm>
            <a:off x="1027675" y="2963950"/>
            <a:ext cx="1569225" cy="1569225"/>
          </a:xfrm>
          <a:prstGeom prst="rect">
            <a:avLst/>
          </a:prstGeom>
          <a:noFill/>
          <a:ln>
            <a:noFill/>
          </a:ln>
        </p:spPr>
      </p:pic>
      <p:sp>
        <p:nvSpPr>
          <p:cNvPr id="579" name="Google Shape;579;p75"/>
          <p:cNvSpPr/>
          <p:nvPr/>
        </p:nvSpPr>
        <p:spPr>
          <a:xfrm>
            <a:off x="4279675" y="1176150"/>
            <a:ext cx="1429500" cy="872400"/>
          </a:xfrm>
          <a:prstGeom prst="wedgeRectCallout">
            <a:avLst>
              <a:gd fmla="val 142109" name="adj1"/>
              <a:gd fmla="val 1680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model</a:t>
            </a:r>
            <a:endParaRPr>
              <a:solidFill>
                <a:schemeClr val="lt1"/>
              </a:solidFill>
              <a:latin typeface="Roboto"/>
              <a:ea typeface="Roboto"/>
              <a:cs typeface="Roboto"/>
              <a:sym typeface="Roboto"/>
            </a:endParaRPr>
          </a:p>
        </p:txBody>
      </p:sp>
      <p:sp>
        <p:nvSpPr>
          <p:cNvPr id="580" name="Google Shape;580;p75"/>
          <p:cNvSpPr/>
          <p:nvPr/>
        </p:nvSpPr>
        <p:spPr>
          <a:xfrm>
            <a:off x="6564425" y="309500"/>
            <a:ext cx="2115900" cy="1606200"/>
          </a:xfrm>
          <a:prstGeom prst="cloudCallout">
            <a:avLst>
              <a:gd fmla="val -5850" name="adj1"/>
              <a:gd fmla="val 11467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tuple,</a:t>
            </a:r>
            <a:r>
              <a:rPr lang="en-GB">
                <a:solidFill>
                  <a:schemeClr val="lt1"/>
                </a:solidFill>
                <a:latin typeface="Roboto"/>
                <a:ea typeface="Roboto"/>
                <a:cs typeface="Roboto"/>
                <a:sym typeface="Roboto"/>
              </a:rPr>
              <a:t>tuple,tuple,tuple,tuple,tuple,tuple,tuple,tuple,tuple,tuple</a:t>
            </a:r>
            <a:endParaRPr>
              <a:solidFill>
                <a:schemeClr val="lt1"/>
              </a:solidFill>
              <a:latin typeface="Roboto"/>
              <a:ea typeface="Roboto"/>
              <a:cs typeface="Roboto"/>
              <a:sym typeface="Roboto"/>
            </a:endParaRPr>
          </a:p>
        </p:txBody>
      </p:sp>
      <p:pic>
        <p:nvPicPr>
          <p:cNvPr descr="a white check mark is in a green square . (provided by Tenor)" id="581" name="Google Shape;581;p75"/>
          <p:cNvPicPr preferRelativeResize="0"/>
          <p:nvPr/>
        </p:nvPicPr>
        <p:blipFill>
          <a:blip r:embed="rId6">
            <a:alphaModFix/>
          </a:blip>
          <a:stretch>
            <a:fillRect/>
          </a:stretch>
        </p:blipFill>
        <p:spPr>
          <a:xfrm>
            <a:off x="4364738" y="2455200"/>
            <a:ext cx="914400" cy="914400"/>
          </a:xfrm>
          <a:prstGeom prst="rect">
            <a:avLst/>
          </a:prstGeom>
          <a:noFill/>
          <a:ln>
            <a:noFill/>
          </a:ln>
        </p:spPr>
      </p:pic>
      <p:sp>
        <p:nvSpPr>
          <p:cNvPr id="582" name="Google Shape;582;p75"/>
          <p:cNvSpPr txBox="1"/>
          <p:nvPr/>
        </p:nvSpPr>
        <p:spPr>
          <a:xfrm>
            <a:off x="2708500" y="3704550"/>
            <a:ext cx="35790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can user:george can_read doc:BSides_2025_IAM?</a:t>
            </a:r>
            <a:endParaRPr sz="1800">
              <a:solidFill>
                <a:schemeClr val="lt2"/>
              </a:solidFill>
              <a:latin typeface="Roboto"/>
              <a:ea typeface="Roboto"/>
              <a:cs typeface="Roboto"/>
              <a:sym typeface="Roboto"/>
            </a:endParaRPr>
          </a:p>
        </p:txBody>
      </p:sp>
      <p:sp>
        <p:nvSpPr>
          <p:cNvPr id="583" name="Google Shape;583;p75"/>
          <p:cNvSpPr/>
          <p:nvPr/>
        </p:nvSpPr>
        <p:spPr>
          <a:xfrm>
            <a:off x="3722925" y="264850"/>
            <a:ext cx="714600" cy="651000"/>
          </a:xfrm>
          <a:prstGeom prst="smileyFace">
            <a:avLst>
              <a:gd fmla="val 4653"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584" name="Google Shape;584;p75"/>
          <p:cNvSpPr/>
          <p:nvPr/>
        </p:nvSpPr>
        <p:spPr>
          <a:xfrm>
            <a:off x="5604850" y="229475"/>
            <a:ext cx="756900" cy="721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BSides_2025_IAM</a:t>
            </a:r>
            <a:endParaRPr sz="1000">
              <a:solidFill>
                <a:schemeClr val="lt1"/>
              </a:solidFill>
              <a:latin typeface="Roboto"/>
              <a:ea typeface="Roboto"/>
              <a:cs typeface="Roboto"/>
              <a:sym typeface="Roboto"/>
            </a:endParaRPr>
          </a:p>
        </p:txBody>
      </p:sp>
      <p:cxnSp>
        <p:nvCxnSpPr>
          <p:cNvPr id="585" name="Google Shape;585;p75"/>
          <p:cNvCxnSpPr>
            <a:stCxn id="583" idx="6"/>
            <a:endCxn id="584" idx="2"/>
          </p:cNvCxnSpPr>
          <p:nvPr/>
        </p:nvCxnSpPr>
        <p:spPr>
          <a:xfrm>
            <a:off x="4437525" y="590350"/>
            <a:ext cx="1167300" cy="0"/>
          </a:xfrm>
          <a:prstGeom prst="straightConnector1">
            <a:avLst/>
          </a:prstGeom>
          <a:noFill/>
          <a:ln cap="flat" cmpd="sng" w="38100">
            <a:solidFill>
              <a:schemeClr val="dk2"/>
            </a:solidFill>
            <a:prstDash val="solid"/>
            <a:round/>
            <a:headEnd len="med" w="med" type="none"/>
            <a:tailEnd len="med" w="med" type="triangle"/>
          </a:ln>
        </p:spPr>
      </p:cxnSp>
      <p:sp>
        <p:nvSpPr>
          <p:cNvPr id="586" name="Google Shape;586;p75"/>
          <p:cNvSpPr txBox="1"/>
          <p:nvPr/>
        </p:nvSpPr>
        <p:spPr>
          <a:xfrm>
            <a:off x="4487025" y="222400"/>
            <a:ext cx="10470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2"/>
                </a:solidFill>
                <a:latin typeface="Roboto"/>
                <a:ea typeface="Roboto"/>
                <a:cs typeface="Roboto"/>
                <a:sym typeface="Roboto"/>
              </a:rPr>
              <a:t>can_read</a:t>
            </a:r>
            <a:endParaRPr sz="15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6"/>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Relationship-Based Access Control (ReBAC)</a:t>
            </a:r>
            <a:endParaRPr/>
          </a:p>
        </p:txBody>
      </p:sp>
      <p:sp>
        <p:nvSpPr>
          <p:cNvPr id="592" name="Google Shape;592;p76"/>
          <p:cNvSpPr txBox="1"/>
          <p:nvPr/>
        </p:nvSpPr>
        <p:spPr>
          <a:xfrm>
            <a:off x="251400" y="1194225"/>
            <a:ext cx="8843100" cy="394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6AA84F"/>
              </a:buClr>
              <a:buSzPts val="1500"/>
              <a:buFont typeface="Roboto"/>
              <a:buChar char="●"/>
            </a:pPr>
            <a:r>
              <a:rPr b="1" lang="en-GB" sz="1500">
                <a:solidFill>
                  <a:srgbClr val="6AA84F"/>
                </a:solidFill>
                <a:latin typeface="Roboto"/>
                <a:ea typeface="Roboto"/>
                <a:cs typeface="Roboto"/>
                <a:sym typeface="Roboto"/>
              </a:rPr>
              <a:t>Advantages</a:t>
            </a:r>
            <a:endParaRPr b="1" sz="1500">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a:solidFill>
                  <a:srgbClr val="6AA84F"/>
                </a:solidFill>
                <a:latin typeface="Roboto"/>
                <a:ea typeface="Roboto"/>
                <a:cs typeface="Roboto"/>
                <a:sym typeface="Roboto"/>
              </a:rPr>
              <a:t>Expressiveness and Flexibility</a:t>
            </a:r>
            <a:endParaRPr sz="1500">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a:solidFill>
                  <a:srgbClr val="6AA84F"/>
                </a:solidFill>
                <a:latin typeface="Roboto"/>
                <a:ea typeface="Roboto"/>
                <a:cs typeface="Roboto"/>
                <a:sym typeface="Roboto"/>
              </a:rPr>
              <a:t>Scale</a:t>
            </a:r>
            <a:endParaRPr sz="1500">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a:solidFill>
                  <a:srgbClr val="6AA84F"/>
                </a:solidFill>
                <a:latin typeface="Roboto"/>
                <a:ea typeface="Roboto"/>
                <a:cs typeface="Roboto"/>
                <a:sym typeface="Roboto"/>
              </a:rPr>
              <a:t>Dynamic</a:t>
            </a:r>
            <a:endParaRPr sz="1500">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a:solidFill>
                  <a:srgbClr val="6AA84F"/>
                </a:solidFill>
                <a:latin typeface="Roboto"/>
                <a:ea typeface="Roboto"/>
                <a:cs typeface="Roboto"/>
                <a:sym typeface="Roboto"/>
              </a:rPr>
              <a:t>Fast</a:t>
            </a:r>
            <a:endParaRPr sz="1500">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u="sng">
                <a:solidFill>
                  <a:srgbClr val="6AA84F"/>
                </a:solidFill>
                <a:latin typeface="Roboto"/>
                <a:ea typeface="Roboto"/>
                <a:cs typeface="Roboto"/>
                <a:sym typeface="Roboto"/>
              </a:rPr>
              <a:t>Supports Reverse Indices: ReBAC can easily answer questions like "Who has access to this particular resource?" </a:t>
            </a:r>
            <a:endParaRPr sz="1500" u="sng">
              <a:solidFill>
                <a:srgbClr val="6AA84F"/>
              </a:solidFill>
              <a:latin typeface="Roboto"/>
              <a:ea typeface="Roboto"/>
              <a:cs typeface="Roboto"/>
              <a:sym typeface="Roboto"/>
            </a:endParaRPr>
          </a:p>
          <a:p>
            <a:pPr indent="-323850" lvl="1" marL="914400" rtl="0" algn="l">
              <a:spcBef>
                <a:spcPts val="0"/>
              </a:spcBef>
              <a:spcAft>
                <a:spcPts val="0"/>
              </a:spcAft>
              <a:buClr>
                <a:srgbClr val="6AA84F"/>
              </a:buClr>
              <a:buSzPts val="1500"/>
              <a:buFont typeface="Roboto"/>
              <a:buChar char="○"/>
            </a:pPr>
            <a:r>
              <a:rPr lang="en-GB" sz="1500">
                <a:solidFill>
                  <a:srgbClr val="6AA84F"/>
                </a:solidFill>
                <a:latin typeface="Roboto"/>
                <a:ea typeface="Roboto"/>
                <a:cs typeface="Roboto"/>
                <a:sym typeface="Roboto"/>
              </a:rPr>
              <a:t>Support for </a:t>
            </a:r>
            <a:r>
              <a:rPr lang="en-GB" sz="1500">
                <a:solidFill>
                  <a:srgbClr val="6AA84F"/>
                </a:solidFill>
                <a:latin typeface="Roboto"/>
                <a:ea typeface="Roboto"/>
                <a:cs typeface="Roboto"/>
                <a:sym typeface="Roboto"/>
              </a:rPr>
              <a:t>conditional</a:t>
            </a:r>
            <a:r>
              <a:rPr lang="en-GB" sz="1500">
                <a:solidFill>
                  <a:srgbClr val="6AA84F"/>
                </a:solidFill>
                <a:latin typeface="Roboto"/>
                <a:ea typeface="Roboto"/>
                <a:cs typeface="Roboto"/>
                <a:sym typeface="Roboto"/>
              </a:rPr>
              <a:t> </a:t>
            </a:r>
            <a:r>
              <a:rPr lang="en-GB" sz="1500">
                <a:solidFill>
                  <a:srgbClr val="6AA84F"/>
                </a:solidFill>
                <a:latin typeface="Roboto"/>
                <a:ea typeface="Roboto"/>
                <a:cs typeface="Roboto"/>
                <a:sym typeface="Roboto"/>
              </a:rPr>
              <a:t>relationships like “time of day” (coming soon*)</a:t>
            </a:r>
            <a:endParaRPr sz="1500">
              <a:solidFill>
                <a:srgbClr val="6AA84F"/>
              </a:solidFill>
              <a:latin typeface="Roboto"/>
              <a:ea typeface="Roboto"/>
              <a:cs typeface="Roboto"/>
              <a:sym typeface="Roboto"/>
            </a:endParaRPr>
          </a:p>
          <a:p>
            <a:pPr indent="0" lvl="0" marL="0" rtl="0" algn="l">
              <a:spcBef>
                <a:spcPts val="0"/>
              </a:spcBef>
              <a:spcAft>
                <a:spcPts val="0"/>
              </a:spcAft>
              <a:buNone/>
            </a:pPr>
            <a:r>
              <a:t/>
            </a:r>
            <a:endParaRPr sz="1500">
              <a:solidFill>
                <a:srgbClr val="6AA84F"/>
              </a:solidFill>
              <a:latin typeface="Roboto"/>
              <a:ea typeface="Roboto"/>
              <a:cs typeface="Roboto"/>
              <a:sym typeface="Roboto"/>
            </a:endParaRPr>
          </a:p>
          <a:p>
            <a:pPr indent="0" lvl="0" marL="0" rtl="0" algn="l">
              <a:spcBef>
                <a:spcPts val="0"/>
              </a:spcBef>
              <a:spcAft>
                <a:spcPts val="0"/>
              </a:spcAft>
              <a:buNone/>
            </a:pPr>
            <a:r>
              <a:t/>
            </a:r>
            <a:endParaRPr sz="1500">
              <a:solidFill>
                <a:srgbClr val="6AA84F"/>
              </a:solidFill>
              <a:latin typeface="Roboto"/>
              <a:ea typeface="Roboto"/>
              <a:cs typeface="Roboto"/>
              <a:sym typeface="Roboto"/>
            </a:endParaRPr>
          </a:p>
          <a:p>
            <a:pPr indent="-323850" lvl="0" marL="457200" rtl="0" algn="l">
              <a:spcBef>
                <a:spcPts val="0"/>
              </a:spcBef>
              <a:spcAft>
                <a:spcPts val="0"/>
              </a:spcAft>
              <a:buClr>
                <a:srgbClr val="CC0000"/>
              </a:buClr>
              <a:buSzPts val="1500"/>
              <a:buFont typeface="Roboto"/>
              <a:buChar char="●"/>
            </a:pPr>
            <a:r>
              <a:rPr b="1" lang="en-GB" sz="1500">
                <a:solidFill>
                  <a:srgbClr val="CC0000"/>
                </a:solidFill>
                <a:latin typeface="Roboto"/>
                <a:ea typeface="Roboto"/>
                <a:cs typeface="Roboto"/>
                <a:sym typeface="Roboto"/>
              </a:rPr>
              <a:t>Disadvantages</a:t>
            </a:r>
            <a:endParaRPr b="1" sz="1500">
              <a:solidFill>
                <a:srgbClr val="CC0000"/>
              </a:solidFill>
              <a:latin typeface="Roboto"/>
              <a:ea typeface="Roboto"/>
              <a:cs typeface="Roboto"/>
              <a:sym typeface="Roboto"/>
            </a:endParaRPr>
          </a:p>
          <a:p>
            <a:pPr indent="-323850" lvl="1" marL="914400" rtl="0" algn="l">
              <a:spcBef>
                <a:spcPts val="0"/>
              </a:spcBef>
              <a:spcAft>
                <a:spcPts val="0"/>
              </a:spcAft>
              <a:buClr>
                <a:srgbClr val="CC0000"/>
              </a:buClr>
              <a:buSzPts val="1500"/>
              <a:buFont typeface="Roboto"/>
              <a:buChar char="○"/>
            </a:pPr>
            <a:r>
              <a:rPr lang="en-GB" sz="1500" u="sng">
                <a:solidFill>
                  <a:srgbClr val="CC0000"/>
                </a:solidFill>
                <a:latin typeface="Roboto"/>
                <a:ea typeface="Roboto"/>
                <a:cs typeface="Roboto"/>
                <a:sym typeface="Roboto"/>
              </a:rPr>
              <a:t>Big “startup” cost to implement</a:t>
            </a:r>
            <a:endParaRPr sz="1500" u="sng">
              <a:solidFill>
                <a:srgbClr val="CC0000"/>
              </a:solidFill>
              <a:latin typeface="Roboto"/>
              <a:ea typeface="Roboto"/>
              <a:cs typeface="Roboto"/>
              <a:sym typeface="Roboto"/>
            </a:endParaRPr>
          </a:p>
          <a:p>
            <a:pPr indent="-323850" lvl="1" marL="914400" rtl="0" algn="l">
              <a:spcBef>
                <a:spcPts val="0"/>
              </a:spcBef>
              <a:spcAft>
                <a:spcPts val="0"/>
              </a:spcAft>
              <a:buClr>
                <a:srgbClr val="CC0000"/>
              </a:buClr>
              <a:buSzPts val="1500"/>
              <a:buFont typeface="Roboto"/>
              <a:buChar char="○"/>
            </a:pPr>
            <a:r>
              <a:rPr lang="en-GB" sz="1500">
                <a:solidFill>
                  <a:srgbClr val="CC0000"/>
                </a:solidFill>
                <a:latin typeface="Roboto"/>
                <a:ea typeface="Roboto"/>
                <a:cs typeface="Roboto"/>
                <a:sym typeface="Roboto"/>
              </a:rPr>
              <a:t>Duplication of business data -&gt; tuples </a:t>
            </a:r>
            <a:endParaRPr sz="1500">
              <a:solidFill>
                <a:srgbClr val="CC0000"/>
              </a:solidFill>
              <a:latin typeface="Roboto"/>
              <a:ea typeface="Roboto"/>
              <a:cs typeface="Roboto"/>
              <a:sym typeface="Roboto"/>
            </a:endParaRPr>
          </a:p>
          <a:p>
            <a:pPr indent="-323850" lvl="1" marL="914400" rtl="0" algn="l">
              <a:spcBef>
                <a:spcPts val="0"/>
              </a:spcBef>
              <a:spcAft>
                <a:spcPts val="0"/>
              </a:spcAft>
              <a:buClr>
                <a:srgbClr val="CC0000"/>
              </a:buClr>
              <a:buSzPts val="1500"/>
              <a:buFont typeface="Roboto"/>
              <a:buChar char="○"/>
            </a:pPr>
            <a:r>
              <a:rPr lang="en-GB" sz="1500">
                <a:solidFill>
                  <a:srgbClr val="CC0000"/>
                </a:solidFill>
                <a:latin typeface="Roboto"/>
                <a:ea typeface="Roboto"/>
                <a:cs typeface="Roboto"/>
                <a:sym typeface="Roboto"/>
              </a:rPr>
              <a:t>Few solutions out there</a:t>
            </a:r>
            <a:endParaRPr sz="1500">
              <a:solidFill>
                <a:srgbClr val="CC0000"/>
              </a:solidFill>
              <a:latin typeface="Roboto"/>
              <a:ea typeface="Roboto"/>
              <a:cs typeface="Roboto"/>
              <a:sym typeface="Roboto"/>
            </a:endParaRPr>
          </a:p>
          <a:p>
            <a:pPr indent="-323850" lvl="1" marL="914400" rtl="0" algn="l">
              <a:spcBef>
                <a:spcPts val="0"/>
              </a:spcBef>
              <a:spcAft>
                <a:spcPts val="0"/>
              </a:spcAft>
              <a:buClr>
                <a:srgbClr val="CC0000"/>
              </a:buClr>
              <a:buSzPts val="1500"/>
              <a:buFont typeface="Roboto"/>
              <a:buChar char="○"/>
            </a:pPr>
            <a:r>
              <a:rPr lang="en-GB" sz="1500">
                <a:solidFill>
                  <a:srgbClr val="CC0000"/>
                </a:solidFill>
                <a:latin typeface="Roboto"/>
                <a:ea typeface="Roboto"/>
                <a:cs typeface="Roboto"/>
                <a:sym typeface="Roboto"/>
              </a:rPr>
              <a:t>Auditing</a:t>
            </a:r>
            <a:r>
              <a:rPr lang="en-GB" sz="1500">
                <a:solidFill>
                  <a:srgbClr val="CC0000"/>
                </a:solidFill>
                <a:latin typeface="Roboto"/>
                <a:ea typeface="Roboto"/>
                <a:cs typeface="Roboto"/>
                <a:sym typeface="Roboto"/>
              </a:rPr>
              <a:t> - dynamic nature of ReBAC policies and relationships</a:t>
            </a:r>
            <a:endParaRPr sz="1500">
              <a:solidFill>
                <a:srgbClr val="CC0000"/>
              </a:solidFill>
              <a:latin typeface="Roboto"/>
              <a:ea typeface="Roboto"/>
              <a:cs typeface="Roboto"/>
              <a:sym typeface="Roboto"/>
            </a:endParaRPr>
          </a:p>
          <a:p>
            <a:pPr indent="-323850" lvl="1" marL="914400" rtl="0" algn="l">
              <a:spcBef>
                <a:spcPts val="0"/>
              </a:spcBef>
              <a:spcAft>
                <a:spcPts val="0"/>
              </a:spcAft>
              <a:buClr>
                <a:srgbClr val="CC0000"/>
              </a:buClr>
              <a:buSzPts val="1500"/>
              <a:buFont typeface="Roboto"/>
              <a:buChar char="○"/>
            </a:pPr>
            <a:r>
              <a:rPr lang="en-GB" sz="1500">
                <a:solidFill>
                  <a:srgbClr val="CC0000"/>
                </a:solidFill>
                <a:latin typeface="Roboto"/>
                <a:ea typeface="Roboto"/>
                <a:cs typeface="Roboto"/>
                <a:sym typeface="Roboto"/>
              </a:rPr>
              <a:t>Modeling relationships can be complicated</a:t>
            </a:r>
            <a:endParaRPr sz="1500">
              <a:solidFill>
                <a:srgbClr val="CC0000"/>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7"/>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That's</a:t>
            </a:r>
            <a:r>
              <a:rPr lang="en-GB"/>
              <a:t> all the </a:t>
            </a:r>
            <a:r>
              <a:rPr lang="en-GB"/>
              <a:t>theory</a:t>
            </a:r>
            <a:r>
              <a:rPr lang="en-GB"/>
              <a:t>!</a:t>
            </a:r>
            <a:endParaRPr/>
          </a:p>
        </p:txBody>
      </p:sp>
      <p:sp>
        <p:nvSpPr>
          <p:cNvPr id="598" name="Google Shape;598;p77"/>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Let's</a:t>
            </a:r>
            <a:r>
              <a:rPr lang="en-GB"/>
              <a:t> talk implementation!</a:t>
            </a:r>
            <a:endParaRPr/>
          </a:p>
          <a:p>
            <a:pPr indent="0" lvl="0" marL="0" rtl="0" algn="l">
              <a:spcBef>
                <a:spcPts val="1200"/>
              </a:spcBef>
              <a:spcAft>
                <a:spcPts val="1200"/>
              </a:spcAft>
              <a:buNone/>
            </a:pPr>
            <a:r>
              <a:rPr lang="en-GB"/>
              <a:t>For building authz into your own applications and integrating open source projects into your business </a:t>
            </a:r>
            <a:endParaRPr/>
          </a:p>
        </p:txBody>
      </p:sp>
      <p:pic>
        <p:nvPicPr>
          <p:cNvPr descr="a man holding a trophy with the words &quot; you deserve a trophy &quot; behind him (provided by Tenor)" id="599" name="Google Shape;599;p77"/>
          <p:cNvPicPr preferRelativeResize="0"/>
          <p:nvPr/>
        </p:nvPicPr>
        <p:blipFill>
          <a:blip r:embed="rId3">
            <a:alphaModFix/>
          </a:blip>
          <a:stretch>
            <a:fillRect/>
          </a:stretch>
        </p:blipFill>
        <p:spPr>
          <a:xfrm>
            <a:off x="4144375" y="2047900"/>
            <a:ext cx="4743450" cy="266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title"/>
          </p:nvPr>
        </p:nvSpPr>
        <p:spPr>
          <a:xfrm>
            <a:off x="471900" y="2815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Relationship-Based Access Control (ReBAC)</a:t>
            </a:r>
            <a:endParaRPr/>
          </a:p>
          <a:p>
            <a:pPr indent="0" lvl="0" marL="0" rtl="0" algn="l">
              <a:spcBef>
                <a:spcPts val="0"/>
              </a:spcBef>
              <a:spcAft>
                <a:spcPts val="0"/>
              </a:spcAft>
              <a:buNone/>
            </a:pPr>
            <a:r>
              <a:rPr lang="en-GB"/>
              <a:t>Implementation</a:t>
            </a:r>
            <a:endParaRPr/>
          </a:p>
        </p:txBody>
      </p:sp>
      <p:pic>
        <p:nvPicPr>
          <p:cNvPr id="605" name="Google Shape;605;p78"/>
          <p:cNvPicPr preferRelativeResize="0"/>
          <p:nvPr/>
        </p:nvPicPr>
        <p:blipFill>
          <a:blip r:embed="rId3">
            <a:alphaModFix/>
          </a:blip>
          <a:stretch>
            <a:fillRect/>
          </a:stretch>
        </p:blipFill>
        <p:spPr>
          <a:xfrm>
            <a:off x="208675" y="1872675"/>
            <a:ext cx="3714750" cy="962025"/>
          </a:xfrm>
          <a:prstGeom prst="rect">
            <a:avLst/>
          </a:prstGeom>
          <a:noFill/>
          <a:ln>
            <a:noFill/>
          </a:ln>
        </p:spPr>
      </p:pic>
      <p:pic>
        <p:nvPicPr>
          <p:cNvPr id="606" name="Google Shape;606;p78"/>
          <p:cNvPicPr preferRelativeResize="0"/>
          <p:nvPr/>
        </p:nvPicPr>
        <p:blipFill>
          <a:blip r:embed="rId4">
            <a:alphaModFix/>
          </a:blip>
          <a:stretch>
            <a:fillRect/>
          </a:stretch>
        </p:blipFill>
        <p:spPr>
          <a:xfrm>
            <a:off x="184863" y="3657850"/>
            <a:ext cx="3762375" cy="1200150"/>
          </a:xfrm>
          <a:prstGeom prst="rect">
            <a:avLst/>
          </a:prstGeom>
          <a:noFill/>
          <a:ln>
            <a:noFill/>
          </a:ln>
        </p:spPr>
      </p:pic>
      <p:sp>
        <p:nvSpPr>
          <p:cNvPr id="607" name="Google Shape;607;p78"/>
          <p:cNvSpPr txBox="1"/>
          <p:nvPr/>
        </p:nvSpPr>
        <p:spPr>
          <a:xfrm>
            <a:off x="4175575" y="3995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https://github.com/authzed/spicedb</a:t>
            </a:r>
            <a:endParaRPr/>
          </a:p>
        </p:txBody>
      </p:sp>
      <p:sp>
        <p:nvSpPr>
          <p:cNvPr id="608" name="Google Shape;608;p78"/>
          <p:cNvSpPr txBox="1"/>
          <p:nvPr/>
        </p:nvSpPr>
        <p:spPr>
          <a:xfrm>
            <a:off x="3995475" y="1958350"/>
            <a:ext cx="2636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6"/>
              </a:rPr>
              <a:t>https://authzed.com/</a:t>
            </a:r>
            <a:endParaRPr/>
          </a:p>
          <a:p>
            <a:pPr indent="-317500" lvl="0" marL="457200" rtl="0" algn="l">
              <a:spcBef>
                <a:spcPts val="0"/>
              </a:spcBef>
              <a:spcAft>
                <a:spcPts val="0"/>
              </a:spcAft>
              <a:buSzPts val="1400"/>
              <a:buChar char="●"/>
            </a:pPr>
            <a:r>
              <a:rPr lang="en-GB"/>
              <a:t>Made by Ex-Googlers</a:t>
            </a:r>
            <a:endParaRPr/>
          </a:p>
          <a:p>
            <a:pPr indent="-317500" lvl="0" marL="457200" rtl="0" algn="l">
              <a:spcBef>
                <a:spcPts val="0"/>
              </a:spcBef>
              <a:spcAft>
                <a:spcPts val="0"/>
              </a:spcAft>
              <a:buSzPts val="1400"/>
              <a:buChar char="●"/>
            </a:pPr>
            <a:r>
              <a:rPr lang="en-GB"/>
              <a:t>Inspired by Zanzibar</a:t>
            </a:r>
            <a:endParaRPr/>
          </a:p>
        </p:txBody>
      </p:sp>
      <p:cxnSp>
        <p:nvCxnSpPr>
          <p:cNvPr id="609" name="Google Shape;609;p78"/>
          <p:cNvCxnSpPr/>
          <p:nvPr/>
        </p:nvCxnSpPr>
        <p:spPr>
          <a:xfrm>
            <a:off x="1758575" y="2943150"/>
            <a:ext cx="56400" cy="596400"/>
          </a:xfrm>
          <a:prstGeom prst="straightConnector1">
            <a:avLst/>
          </a:prstGeom>
          <a:noFill/>
          <a:ln cap="flat" cmpd="sng" w="28575">
            <a:solidFill>
              <a:schemeClr val="dk2"/>
            </a:solidFill>
            <a:prstDash val="solid"/>
            <a:round/>
            <a:headEnd len="med" w="med" type="none"/>
            <a:tailEnd len="med" w="med" type="triangle"/>
          </a:ln>
        </p:spPr>
      </p:cxnSp>
      <p:sp>
        <p:nvSpPr>
          <p:cNvPr id="610" name="Google Shape;610;p78"/>
          <p:cNvSpPr txBox="1"/>
          <p:nvPr/>
        </p:nvSpPr>
        <p:spPr>
          <a:xfrm>
            <a:off x="1994950" y="3010750"/>
            <a:ext cx="49521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Open Source</a:t>
            </a:r>
            <a:r>
              <a:rPr lang="en-GB" sz="1800">
                <a:solidFill>
                  <a:schemeClr val="lt2"/>
                </a:solidFill>
                <a:latin typeface="Roboto"/>
                <a:ea typeface="Roboto"/>
                <a:cs typeface="Roboto"/>
                <a:sym typeface="Roboto"/>
              </a:rPr>
              <a:t> Project, self host</a:t>
            </a:r>
            <a:endParaRPr sz="1800">
              <a:solidFill>
                <a:schemeClr val="lt2"/>
              </a:solidFill>
              <a:latin typeface="Roboto"/>
              <a:ea typeface="Roboto"/>
              <a:cs typeface="Roboto"/>
              <a:sym typeface="Roboto"/>
            </a:endParaRPr>
          </a:p>
          <a:p>
            <a:pPr indent="0" lvl="0" marL="0" rtl="0" algn="l">
              <a:spcBef>
                <a:spcPts val="0"/>
              </a:spcBef>
              <a:spcAft>
                <a:spcPts val="0"/>
              </a:spcAft>
              <a:buNone/>
            </a:pPr>
            <a:r>
              <a:rPr lang="en-GB" sz="1800">
                <a:solidFill>
                  <a:schemeClr val="lt2"/>
                </a:solidFill>
                <a:latin typeface="Roboto"/>
                <a:ea typeface="Roboto"/>
                <a:cs typeface="Roboto"/>
                <a:sym typeface="Roboto"/>
              </a:rPr>
              <a:t>Or Cloud hosted paid product</a:t>
            </a:r>
            <a:endParaRPr sz="1800">
              <a:solidFill>
                <a:schemeClr val="lt2"/>
              </a:solidFill>
              <a:latin typeface="Roboto"/>
              <a:ea typeface="Roboto"/>
              <a:cs typeface="Roboto"/>
              <a:sym typeface="Roboto"/>
            </a:endParaRPr>
          </a:p>
        </p:txBody>
      </p:sp>
      <p:pic>
        <p:nvPicPr>
          <p:cNvPr id="611" name="Google Shape;611;p78"/>
          <p:cNvPicPr preferRelativeResize="0"/>
          <p:nvPr/>
        </p:nvPicPr>
        <p:blipFill>
          <a:blip r:embed="rId7">
            <a:alphaModFix/>
          </a:blip>
          <a:stretch>
            <a:fillRect/>
          </a:stretch>
        </p:blipFill>
        <p:spPr>
          <a:xfrm>
            <a:off x="7099450" y="1201625"/>
            <a:ext cx="1892150" cy="1892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471900" y="2815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Relationship-Based Access Control (ReBAC)</a:t>
            </a:r>
            <a:endParaRPr/>
          </a:p>
          <a:p>
            <a:pPr indent="0" lvl="0" marL="0" rtl="0" algn="l">
              <a:spcBef>
                <a:spcPts val="0"/>
              </a:spcBef>
              <a:spcAft>
                <a:spcPts val="0"/>
              </a:spcAft>
              <a:buNone/>
            </a:pPr>
            <a:r>
              <a:rPr lang="en-GB"/>
              <a:t>Implementation</a:t>
            </a:r>
            <a:endParaRPr/>
          </a:p>
        </p:txBody>
      </p:sp>
      <p:sp>
        <p:nvSpPr>
          <p:cNvPr id="617" name="Google Shape;617;p79"/>
          <p:cNvSpPr txBox="1"/>
          <p:nvPr/>
        </p:nvSpPr>
        <p:spPr>
          <a:xfrm>
            <a:off x="4830600" y="1530650"/>
            <a:ext cx="3863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OpenFGA: Fine-Grained Authorization</a:t>
            </a:r>
            <a:endParaRPr/>
          </a:p>
          <a:p>
            <a:pPr indent="-317500" lvl="0" marL="457200" rtl="0" algn="l">
              <a:spcBef>
                <a:spcPts val="0"/>
              </a:spcBef>
              <a:spcAft>
                <a:spcPts val="0"/>
              </a:spcAft>
              <a:buSzPts val="1400"/>
              <a:buChar char="●"/>
            </a:pPr>
            <a:r>
              <a:rPr lang="en-GB" u="sng">
                <a:solidFill>
                  <a:schemeClr val="hlink"/>
                </a:solidFill>
                <a:hlinkClick r:id="rId3"/>
              </a:rPr>
              <a:t>https://openfga.dev/</a:t>
            </a:r>
            <a:endParaRPr/>
          </a:p>
          <a:p>
            <a:pPr indent="-317500" lvl="0" marL="457200" rtl="0" algn="l">
              <a:spcBef>
                <a:spcPts val="0"/>
              </a:spcBef>
              <a:spcAft>
                <a:spcPts val="0"/>
              </a:spcAft>
              <a:buSzPts val="1400"/>
              <a:buChar char="●"/>
            </a:pPr>
            <a:r>
              <a:rPr lang="en-GB" u="sng">
                <a:solidFill>
                  <a:schemeClr val="hlink"/>
                </a:solidFill>
                <a:hlinkClick r:id="rId4"/>
              </a:rPr>
              <a:t>https://github.com/openfga/openfga</a:t>
            </a:r>
            <a:endParaRPr/>
          </a:p>
          <a:p>
            <a:pPr indent="-317500" lvl="0" marL="457200" rtl="0" algn="l">
              <a:spcBef>
                <a:spcPts val="0"/>
              </a:spcBef>
              <a:spcAft>
                <a:spcPts val="0"/>
              </a:spcAft>
              <a:buSzPts val="1400"/>
              <a:buChar char="●"/>
            </a:pPr>
            <a:r>
              <a:rPr lang="en-GB"/>
              <a:t>Initially developed by Auth0/Okta</a:t>
            </a:r>
            <a:endParaRPr/>
          </a:p>
          <a:p>
            <a:pPr indent="-317500" lvl="0" marL="457200" rtl="0" algn="l">
              <a:spcBef>
                <a:spcPts val="0"/>
              </a:spcBef>
              <a:spcAft>
                <a:spcPts val="0"/>
              </a:spcAft>
              <a:buSzPts val="1400"/>
              <a:buChar char="●"/>
            </a:pPr>
            <a:r>
              <a:rPr lang="en-GB"/>
              <a:t>Inspired by Zanzibar</a:t>
            </a:r>
            <a:endParaRPr/>
          </a:p>
          <a:p>
            <a:pPr indent="-317500" lvl="0" marL="457200" rtl="0" algn="l">
              <a:spcBef>
                <a:spcPts val="0"/>
              </a:spcBef>
              <a:spcAft>
                <a:spcPts val="0"/>
              </a:spcAft>
              <a:buSzPts val="1400"/>
              <a:buChar char="●"/>
            </a:pPr>
            <a:r>
              <a:rPr lang="en-GB"/>
              <a:t>Open Source Project</a:t>
            </a:r>
            <a:endParaRPr/>
          </a:p>
        </p:txBody>
      </p:sp>
      <p:pic>
        <p:nvPicPr>
          <p:cNvPr id="618" name="Google Shape;618;p79"/>
          <p:cNvPicPr preferRelativeResize="0"/>
          <p:nvPr/>
        </p:nvPicPr>
        <p:blipFill>
          <a:blip r:embed="rId5">
            <a:alphaModFix/>
          </a:blip>
          <a:stretch>
            <a:fillRect/>
          </a:stretch>
        </p:blipFill>
        <p:spPr>
          <a:xfrm>
            <a:off x="287475" y="1790625"/>
            <a:ext cx="3800875" cy="1120575"/>
          </a:xfrm>
          <a:prstGeom prst="rect">
            <a:avLst/>
          </a:prstGeom>
          <a:noFill/>
          <a:ln>
            <a:noFill/>
          </a:ln>
        </p:spPr>
      </p:pic>
      <p:pic>
        <p:nvPicPr>
          <p:cNvPr id="619" name="Google Shape;619;p79"/>
          <p:cNvPicPr preferRelativeResize="0"/>
          <p:nvPr/>
        </p:nvPicPr>
        <p:blipFill>
          <a:blip r:embed="rId6">
            <a:alphaModFix/>
          </a:blip>
          <a:stretch>
            <a:fillRect/>
          </a:stretch>
        </p:blipFill>
        <p:spPr>
          <a:xfrm>
            <a:off x="2167025" y="3195400"/>
            <a:ext cx="3876675" cy="1600200"/>
          </a:xfrm>
          <a:prstGeom prst="rect">
            <a:avLst/>
          </a:prstGeom>
          <a:noFill/>
          <a:ln>
            <a:noFill/>
          </a:ln>
        </p:spPr>
      </p:pic>
      <p:pic>
        <p:nvPicPr>
          <p:cNvPr id="620" name="Google Shape;620;p79"/>
          <p:cNvPicPr preferRelativeResize="0"/>
          <p:nvPr/>
        </p:nvPicPr>
        <p:blipFill>
          <a:blip r:embed="rId7">
            <a:alphaModFix/>
          </a:blip>
          <a:stretch>
            <a:fillRect/>
          </a:stretch>
        </p:blipFill>
        <p:spPr>
          <a:xfrm>
            <a:off x="6500725" y="2972525"/>
            <a:ext cx="2045950" cy="204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nvSpPr>
        <p:spPr>
          <a:xfrm>
            <a:off x="311700" y="445025"/>
            <a:ext cx="8520600" cy="5727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GB" sz="2420">
                <a:solidFill>
                  <a:srgbClr val="FFFFFF"/>
                </a:solidFill>
                <a:latin typeface="Montserrat Medium"/>
                <a:ea typeface="Montserrat Medium"/>
                <a:cs typeface="Montserrat Medium"/>
                <a:sym typeface="Montserrat Medium"/>
              </a:rPr>
              <a:t>Our Cloud Native Security Consultancy Services</a:t>
            </a:r>
            <a:endParaRPr sz="2420">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420">
              <a:solidFill>
                <a:srgbClr val="FFFFFF"/>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420">
              <a:solidFill>
                <a:srgbClr val="FFFFFF"/>
              </a:solidFill>
              <a:latin typeface="Montserrat Medium"/>
              <a:ea typeface="Montserrat Medium"/>
              <a:cs typeface="Montserrat Medium"/>
              <a:sym typeface="Montserrat Medium"/>
            </a:endParaRPr>
          </a:p>
        </p:txBody>
      </p:sp>
      <p:sp>
        <p:nvSpPr>
          <p:cNvPr id="255" name="Google Shape;255;p44"/>
          <p:cNvSpPr txBox="1"/>
          <p:nvPr/>
        </p:nvSpPr>
        <p:spPr>
          <a:xfrm>
            <a:off x="376675" y="896550"/>
            <a:ext cx="86469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GB" sz="1538">
                <a:solidFill>
                  <a:srgbClr val="FFFFFF"/>
                </a:solidFill>
                <a:latin typeface="Montserrat Medium"/>
                <a:ea typeface="Montserrat Medium"/>
                <a:cs typeface="Montserrat Medium"/>
                <a:sym typeface="Montserrat Medium"/>
              </a:rPr>
              <a:t>We help you Secure Kubernetes from supply chain and runtime attacks</a:t>
            </a:r>
            <a:endParaRPr i="1" sz="1538">
              <a:solidFill>
                <a:srgbClr val="FFFFFF"/>
              </a:solidFill>
              <a:latin typeface="Montserrat Medium"/>
              <a:ea typeface="Montserrat Medium"/>
              <a:cs typeface="Montserrat Medium"/>
              <a:sym typeface="Montserrat Medium"/>
            </a:endParaRPr>
          </a:p>
        </p:txBody>
      </p:sp>
      <p:sp>
        <p:nvSpPr>
          <p:cNvPr id="256" name="Google Shape;256;p44"/>
          <p:cNvSpPr/>
          <p:nvPr/>
        </p:nvSpPr>
        <p:spPr>
          <a:xfrm>
            <a:off x="452875" y="4076376"/>
            <a:ext cx="2079900" cy="4713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Discovery Workshop</a:t>
            </a:r>
            <a:endParaRPr sz="1300">
              <a:solidFill>
                <a:srgbClr val="FFFFFF"/>
              </a:solidFill>
              <a:latin typeface="Montserrat Medium"/>
              <a:ea typeface="Montserrat Medium"/>
              <a:cs typeface="Montserrat Medium"/>
              <a:sym typeface="Montserrat Medium"/>
            </a:endParaRPr>
          </a:p>
        </p:txBody>
      </p:sp>
      <p:sp>
        <p:nvSpPr>
          <p:cNvPr id="257" name="Google Shape;257;p44"/>
          <p:cNvSpPr/>
          <p:nvPr/>
        </p:nvSpPr>
        <p:spPr>
          <a:xfrm>
            <a:off x="452875" y="3569901"/>
            <a:ext cx="2079900" cy="4713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Threat Model</a:t>
            </a:r>
            <a:endParaRPr sz="1300">
              <a:solidFill>
                <a:srgbClr val="FFFFFF"/>
              </a:solidFill>
              <a:latin typeface="Montserrat Medium"/>
              <a:ea typeface="Montserrat Medium"/>
              <a:cs typeface="Montserrat Medium"/>
              <a:sym typeface="Montserrat Medium"/>
            </a:endParaRPr>
          </a:p>
        </p:txBody>
      </p:sp>
      <p:sp>
        <p:nvSpPr>
          <p:cNvPr id="258" name="Google Shape;258;p44"/>
          <p:cNvSpPr/>
          <p:nvPr/>
        </p:nvSpPr>
        <p:spPr>
          <a:xfrm>
            <a:off x="452875" y="3052920"/>
            <a:ext cx="2079900" cy="4713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Security Roadmap</a:t>
            </a:r>
            <a:endParaRPr sz="1300">
              <a:solidFill>
                <a:srgbClr val="FFFFFF"/>
              </a:solidFill>
              <a:latin typeface="Montserrat Medium"/>
              <a:ea typeface="Montserrat Medium"/>
              <a:cs typeface="Montserrat Medium"/>
              <a:sym typeface="Montserrat Medium"/>
            </a:endParaRPr>
          </a:p>
        </p:txBody>
      </p:sp>
      <p:sp>
        <p:nvSpPr>
          <p:cNvPr id="259" name="Google Shape;259;p44"/>
          <p:cNvSpPr/>
          <p:nvPr/>
        </p:nvSpPr>
        <p:spPr>
          <a:xfrm>
            <a:off x="452875" y="2546475"/>
            <a:ext cx="2079900" cy="4713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DevSecOps Delivery </a:t>
            </a:r>
            <a:endParaRPr sz="1100">
              <a:solidFill>
                <a:srgbClr val="FFFFFF"/>
              </a:solidFill>
              <a:latin typeface="Montserrat"/>
              <a:ea typeface="Montserrat"/>
              <a:cs typeface="Montserrat"/>
              <a:sym typeface="Montserrat"/>
            </a:endParaRPr>
          </a:p>
        </p:txBody>
      </p:sp>
      <p:sp>
        <p:nvSpPr>
          <p:cNvPr id="260" name="Google Shape;260;p44"/>
          <p:cNvSpPr/>
          <p:nvPr/>
        </p:nvSpPr>
        <p:spPr>
          <a:xfrm>
            <a:off x="452875" y="2043825"/>
            <a:ext cx="2079900" cy="4713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Assurance &amp; Penetration Testing</a:t>
            </a:r>
            <a:endParaRPr sz="1100">
              <a:solidFill>
                <a:srgbClr val="FFFFFF"/>
              </a:solidFill>
              <a:latin typeface="Montserrat"/>
              <a:ea typeface="Montserrat"/>
              <a:cs typeface="Montserrat"/>
              <a:sym typeface="Montserrat"/>
            </a:endParaRPr>
          </a:p>
        </p:txBody>
      </p:sp>
      <p:sp>
        <p:nvSpPr>
          <p:cNvPr id="261" name="Google Shape;261;p44"/>
          <p:cNvSpPr/>
          <p:nvPr/>
        </p:nvSpPr>
        <p:spPr>
          <a:xfrm>
            <a:off x="2623725" y="2025467"/>
            <a:ext cx="5335200" cy="8175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rgbClr val="FFFFFF"/>
                </a:solidFill>
                <a:latin typeface="Montserrat SemiBold"/>
                <a:ea typeface="Montserrat SemiBold"/>
                <a:cs typeface="Montserrat SemiBold"/>
                <a:sym typeface="Montserrat SemiBold"/>
              </a:rPr>
              <a:t>Security Audit and Architecture</a:t>
            </a:r>
            <a:endParaRPr sz="1300">
              <a:solidFill>
                <a:srgbClr val="FFFFFF"/>
              </a:solidFill>
              <a:latin typeface="Montserrat SemiBold"/>
              <a:ea typeface="Montserrat SemiBold"/>
              <a:cs typeface="Montserrat SemiBold"/>
              <a:sym typeface="Montserrat SemiBold"/>
            </a:endParaRPr>
          </a:p>
          <a:p>
            <a:pPr indent="0" lvl="0" marL="0" rtl="0" algn="ctr">
              <a:lnSpc>
                <a:spcPct val="150000"/>
              </a:lnSpc>
              <a:spcBef>
                <a:spcPts val="0"/>
              </a:spcBef>
              <a:spcAft>
                <a:spcPts val="0"/>
              </a:spcAft>
              <a:buNone/>
            </a:pPr>
            <a:r>
              <a:rPr lang="en-GB" sz="1100">
                <a:solidFill>
                  <a:srgbClr val="FFFFFF"/>
                </a:solidFill>
                <a:latin typeface="Montserrat"/>
                <a:ea typeface="Montserrat"/>
                <a:cs typeface="Montserrat"/>
                <a:sym typeface="Montserrat"/>
              </a:rPr>
              <a:t>Deep security analysis of Cloud Native environments from Dev. to Prod. </a:t>
            </a:r>
            <a:endParaRPr sz="1100">
              <a:solidFill>
                <a:srgbClr val="FFFFFF"/>
              </a:solidFill>
              <a:latin typeface="Montserrat"/>
              <a:ea typeface="Montserrat"/>
              <a:cs typeface="Montserrat"/>
              <a:sym typeface="Montserrat"/>
            </a:endParaRPr>
          </a:p>
        </p:txBody>
      </p:sp>
      <p:sp>
        <p:nvSpPr>
          <p:cNvPr id="262" name="Google Shape;262;p44"/>
          <p:cNvSpPr/>
          <p:nvPr/>
        </p:nvSpPr>
        <p:spPr>
          <a:xfrm>
            <a:off x="2623825" y="2892731"/>
            <a:ext cx="5335200" cy="8175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rgbClr val="FFFFFF"/>
                </a:solidFill>
                <a:latin typeface="Montserrat SemiBold"/>
                <a:ea typeface="Montserrat SemiBold"/>
                <a:cs typeface="Montserrat SemiBold"/>
                <a:sym typeface="Montserrat SemiBold"/>
              </a:rPr>
              <a:t>Cloud Native &amp; Open Source Integration</a:t>
            </a:r>
            <a:endParaRPr sz="1300">
              <a:solidFill>
                <a:srgbClr val="FFFFFF"/>
              </a:solidFill>
              <a:latin typeface="Montserrat SemiBold"/>
              <a:ea typeface="Montserrat SemiBold"/>
              <a:cs typeface="Montserrat SemiBold"/>
              <a:sym typeface="Montserrat SemiBold"/>
            </a:endParaRPr>
          </a:p>
          <a:p>
            <a:pPr indent="0" lvl="0" marL="0" rtl="0" algn="ctr">
              <a:lnSpc>
                <a:spcPct val="150000"/>
              </a:lnSpc>
              <a:spcBef>
                <a:spcPts val="0"/>
              </a:spcBef>
              <a:spcAft>
                <a:spcPts val="0"/>
              </a:spcAft>
              <a:buNone/>
            </a:pPr>
            <a:r>
              <a:rPr lang="en-GB" sz="1100">
                <a:solidFill>
                  <a:srgbClr val="FFFFFF"/>
                </a:solidFill>
                <a:latin typeface="Montserrat"/>
                <a:ea typeface="Montserrat"/>
                <a:cs typeface="Montserrat"/>
                <a:sym typeface="Montserrat"/>
              </a:rPr>
              <a:t>Develop &amp; integrate for explosive platform growth &amp;  security resilience </a:t>
            </a:r>
            <a:endParaRPr sz="1100">
              <a:solidFill>
                <a:srgbClr val="FFFFFF"/>
              </a:solidFill>
              <a:latin typeface="Montserrat"/>
              <a:ea typeface="Montserrat"/>
              <a:cs typeface="Montserrat"/>
              <a:sym typeface="Montserrat"/>
            </a:endParaRPr>
          </a:p>
        </p:txBody>
      </p:sp>
      <p:sp>
        <p:nvSpPr>
          <p:cNvPr id="263" name="Google Shape;263;p44"/>
          <p:cNvSpPr/>
          <p:nvPr/>
        </p:nvSpPr>
        <p:spPr>
          <a:xfrm>
            <a:off x="2623825" y="3759092"/>
            <a:ext cx="5335200" cy="8175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1300">
                <a:solidFill>
                  <a:srgbClr val="FFFFFF"/>
                </a:solidFill>
                <a:latin typeface="Montserrat SemiBold"/>
                <a:ea typeface="Montserrat SemiBold"/>
                <a:cs typeface="Montserrat SemiBold"/>
                <a:sym typeface="Montserrat SemiBold"/>
              </a:rPr>
              <a:t>Cloud Native Engineering</a:t>
            </a:r>
            <a:endParaRPr sz="1300">
              <a:solidFill>
                <a:srgbClr val="FFFFFF"/>
              </a:solidFill>
              <a:latin typeface="Montserrat SemiBold"/>
              <a:ea typeface="Montserrat SemiBold"/>
              <a:cs typeface="Montserrat SemiBold"/>
              <a:sym typeface="Montserrat SemiBold"/>
            </a:endParaRPr>
          </a:p>
          <a:p>
            <a:pPr indent="0" lvl="0" marL="0" rtl="0" algn="ctr">
              <a:lnSpc>
                <a:spcPct val="150000"/>
              </a:lnSpc>
              <a:spcBef>
                <a:spcPts val="0"/>
              </a:spcBef>
              <a:spcAft>
                <a:spcPts val="0"/>
              </a:spcAft>
              <a:buNone/>
            </a:pPr>
            <a:r>
              <a:rPr lang="en-GB" sz="1100">
                <a:solidFill>
                  <a:srgbClr val="FFFFFF"/>
                </a:solidFill>
                <a:latin typeface="Montserrat"/>
                <a:ea typeface="Montserrat"/>
                <a:cs typeface="Montserrat"/>
                <a:sym typeface="Montserrat"/>
              </a:rPr>
              <a:t>Expert DevSecOps engineering for highly regulated environments</a:t>
            </a:r>
            <a:endParaRPr sz="1100">
              <a:solidFill>
                <a:srgbClr val="FFFFFF"/>
              </a:solidFill>
              <a:latin typeface="Montserrat"/>
              <a:ea typeface="Montserrat"/>
              <a:cs typeface="Montserrat"/>
              <a:sym typeface="Montserrat"/>
            </a:endParaRPr>
          </a:p>
        </p:txBody>
      </p:sp>
      <p:sp>
        <p:nvSpPr>
          <p:cNvPr id="264" name="Google Shape;264;p44"/>
          <p:cNvSpPr/>
          <p:nvPr/>
        </p:nvSpPr>
        <p:spPr>
          <a:xfrm rot="5400000">
            <a:off x="7313073" y="3134006"/>
            <a:ext cx="2571900" cy="3132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Agile</a:t>
            </a:r>
            <a:endParaRPr sz="1300">
              <a:solidFill>
                <a:srgbClr val="FFFFFF"/>
              </a:solidFill>
              <a:latin typeface="Montserrat Medium"/>
              <a:ea typeface="Montserrat Medium"/>
              <a:cs typeface="Montserrat Medium"/>
              <a:sym typeface="Montserrat Medium"/>
            </a:endParaRPr>
          </a:p>
        </p:txBody>
      </p:sp>
      <p:sp>
        <p:nvSpPr>
          <p:cNvPr id="265" name="Google Shape;265;p44"/>
          <p:cNvSpPr/>
          <p:nvPr/>
        </p:nvSpPr>
        <p:spPr>
          <a:xfrm rot="5400000">
            <a:off x="6920725" y="3138556"/>
            <a:ext cx="2571900" cy="3132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Training</a:t>
            </a:r>
            <a:endParaRPr sz="1300">
              <a:solidFill>
                <a:srgbClr val="FFFFFF"/>
              </a:solidFill>
              <a:latin typeface="Montserrat Medium"/>
              <a:ea typeface="Montserrat Medium"/>
              <a:cs typeface="Montserrat Medium"/>
              <a:sym typeface="Montserrat Medium"/>
            </a:endParaRPr>
          </a:p>
        </p:txBody>
      </p:sp>
      <p:sp>
        <p:nvSpPr>
          <p:cNvPr id="266" name="Google Shape;266;p44"/>
          <p:cNvSpPr/>
          <p:nvPr/>
        </p:nvSpPr>
        <p:spPr>
          <a:xfrm>
            <a:off x="452875" y="1517736"/>
            <a:ext cx="8302800" cy="3789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rgbClr val="FFFFFF"/>
                </a:solidFill>
                <a:latin typeface="Montserrat Medium"/>
                <a:ea typeface="Montserrat Medium"/>
                <a:cs typeface="Montserrat Medium"/>
                <a:sym typeface="Montserrat Medium"/>
              </a:rPr>
              <a:t>Threat Model Subscription</a:t>
            </a:r>
            <a:endParaRPr sz="11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pic>
        <p:nvPicPr>
          <p:cNvPr id="626" name="Google Shape;626;p80"/>
          <p:cNvPicPr preferRelativeResize="0"/>
          <p:nvPr/>
        </p:nvPicPr>
        <p:blipFill>
          <a:blip r:embed="rId3">
            <a:alphaModFix/>
          </a:blip>
          <a:stretch>
            <a:fillRect/>
          </a:stretch>
        </p:blipFill>
        <p:spPr>
          <a:xfrm>
            <a:off x="309950" y="1850175"/>
            <a:ext cx="4410075" cy="2647950"/>
          </a:xfrm>
          <a:prstGeom prst="rect">
            <a:avLst/>
          </a:prstGeom>
          <a:noFill/>
          <a:ln>
            <a:noFill/>
          </a:ln>
        </p:spPr>
      </p:pic>
      <p:sp>
        <p:nvSpPr>
          <p:cNvPr id="627" name="Google Shape;627;p80"/>
          <p:cNvSpPr txBox="1"/>
          <p:nvPr/>
        </p:nvSpPr>
        <p:spPr>
          <a:xfrm>
            <a:off x="4861200" y="1170625"/>
            <a:ext cx="4043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4"/>
              </a:rPr>
              <a:t>https://www.openpolicyagent.org/</a:t>
            </a:r>
            <a:endParaRPr/>
          </a:p>
          <a:p>
            <a:pPr indent="-317500" lvl="0" marL="457200" rtl="0" algn="l">
              <a:spcBef>
                <a:spcPts val="0"/>
              </a:spcBef>
              <a:spcAft>
                <a:spcPts val="0"/>
              </a:spcAft>
              <a:buSzPts val="1400"/>
              <a:buChar char="●"/>
            </a:pPr>
            <a:r>
              <a:rPr b="1" lang="en-GB"/>
              <a:t>Policies are written in Rego</a:t>
            </a:r>
            <a:endParaRPr b="1"/>
          </a:p>
          <a:p>
            <a:pPr indent="-317500" lvl="0" marL="457200" rtl="0" algn="l">
              <a:spcBef>
                <a:spcPts val="0"/>
              </a:spcBef>
              <a:spcAft>
                <a:spcPts val="0"/>
              </a:spcAft>
              <a:buSzPts val="1400"/>
              <a:buChar char="●"/>
            </a:pPr>
            <a:r>
              <a:rPr b="1" lang="en-GB"/>
              <a:t>Can read data from external sources to make policy decisions</a:t>
            </a:r>
            <a:endParaRPr b="1"/>
          </a:p>
          <a:p>
            <a:pPr indent="-317500" lvl="0" marL="457200" rtl="0" algn="l">
              <a:spcBef>
                <a:spcPts val="0"/>
              </a:spcBef>
              <a:spcAft>
                <a:spcPts val="0"/>
              </a:spcAft>
              <a:buSzPts val="1400"/>
              <a:buChar char="●"/>
            </a:pPr>
            <a:r>
              <a:rPr lang="en-GB"/>
              <a:t>Very widely supported</a:t>
            </a:r>
            <a:endParaRPr/>
          </a:p>
          <a:p>
            <a:pPr indent="-317500" lvl="1" marL="914400" rtl="0" algn="l">
              <a:spcBef>
                <a:spcPts val="0"/>
              </a:spcBef>
              <a:spcAft>
                <a:spcPts val="0"/>
              </a:spcAft>
              <a:buSzPts val="1400"/>
              <a:buChar char="○"/>
            </a:pPr>
            <a:r>
              <a:rPr lang="en-GB"/>
              <a:t>Gatekeeper for Policy Controller for Kubernetes </a:t>
            </a:r>
            <a:endParaRPr/>
          </a:p>
          <a:p>
            <a:pPr indent="-317500" lvl="1" marL="914400" rtl="0" algn="l">
              <a:spcBef>
                <a:spcPts val="0"/>
              </a:spcBef>
              <a:spcAft>
                <a:spcPts val="0"/>
              </a:spcAft>
              <a:buSzPts val="1400"/>
              <a:buChar char="○"/>
            </a:pPr>
            <a:r>
              <a:rPr b="1" lang="en-GB"/>
              <a:t>Envoy proxy for easy access proxies, API authz or zero trust proxies</a:t>
            </a:r>
            <a:endParaRPr b="1"/>
          </a:p>
          <a:p>
            <a:pPr indent="-317500" lvl="0" marL="457200" rtl="0" algn="l">
              <a:spcBef>
                <a:spcPts val="0"/>
              </a:spcBef>
              <a:spcAft>
                <a:spcPts val="0"/>
              </a:spcAft>
              <a:buSzPts val="1400"/>
              <a:buChar char="●"/>
            </a:pPr>
            <a:r>
              <a:rPr lang="en-GB"/>
              <a:t>Great developer support and SDKs</a:t>
            </a:r>
            <a:endParaRPr/>
          </a:p>
        </p:txBody>
      </p:sp>
      <p:pic>
        <p:nvPicPr>
          <p:cNvPr id="628" name="Google Shape;628;p80"/>
          <p:cNvPicPr preferRelativeResize="0"/>
          <p:nvPr/>
        </p:nvPicPr>
        <p:blipFill>
          <a:blip r:embed="rId5">
            <a:alphaModFix/>
          </a:blip>
          <a:stretch>
            <a:fillRect/>
          </a:stretch>
        </p:blipFill>
        <p:spPr>
          <a:xfrm>
            <a:off x="7366000" y="3725725"/>
            <a:ext cx="1276350" cy="1276350"/>
          </a:xfrm>
          <a:prstGeom prst="rect">
            <a:avLst/>
          </a:prstGeom>
          <a:noFill/>
          <a:ln>
            <a:noFill/>
          </a:ln>
        </p:spPr>
      </p:pic>
      <p:pic>
        <p:nvPicPr>
          <p:cNvPr id="629" name="Google Shape;629;p80"/>
          <p:cNvPicPr preferRelativeResize="0"/>
          <p:nvPr/>
        </p:nvPicPr>
        <p:blipFill>
          <a:blip r:embed="rId6">
            <a:alphaModFix/>
          </a:blip>
          <a:stretch>
            <a:fillRect/>
          </a:stretch>
        </p:blipFill>
        <p:spPr>
          <a:xfrm>
            <a:off x="5491669" y="3870650"/>
            <a:ext cx="1509225" cy="83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1"/>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35" name="Google Shape;635;p81"/>
          <p:cNvSpPr txBox="1"/>
          <p:nvPr/>
        </p:nvSpPr>
        <p:spPr>
          <a:xfrm>
            <a:off x="201500" y="3230350"/>
            <a:ext cx="4043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3"/>
              </a:rPr>
              <a:t>https://www.cedarpolicy.com/</a:t>
            </a:r>
            <a:endParaRPr/>
          </a:p>
          <a:p>
            <a:pPr indent="-317500" lvl="0" marL="457200" rtl="0" algn="l">
              <a:spcBef>
                <a:spcPts val="0"/>
              </a:spcBef>
              <a:spcAft>
                <a:spcPts val="0"/>
              </a:spcAft>
              <a:buSzPts val="1400"/>
              <a:buChar char="●"/>
            </a:pPr>
            <a:r>
              <a:rPr lang="en-GB"/>
              <a:t>Open Sourced by Amazon</a:t>
            </a:r>
            <a:endParaRPr/>
          </a:p>
          <a:p>
            <a:pPr indent="-317500" lvl="0" marL="457200" rtl="0" algn="l">
              <a:spcBef>
                <a:spcPts val="0"/>
              </a:spcBef>
              <a:spcAft>
                <a:spcPts val="0"/>
              </a:spcAft>
              <a:buSzPts val="1400"/>
              <a:buChar char="●"/>
            </a:pPr>
            <a:r>
              <a:rPr b="1" lang="en-GB"/>
              <a:t>Based on AWS IAM</a:t>
            </a:r>
            <a:endParaRPr b="1"/>
          </a:p>
        </p:txBody>
      </p:sp>
      <p:sp>
        <p:nvSpPr>
          <p:cNvPr id="636" name="Google Shape;636;p81"/>
          <p:cNvSpPr txBox="1"/>
          <p:nvPr/>
        </p:nvSpPr>
        <p:spPr>
          <a:xfrm>
            <a:off x="70350" y="4693300"/>
            <a:ext cx="870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Ref: </a:t>
            </a:r>
            <a:r>
              <a:rPr lang="en-GB" sz="1100" u="sng">
                <a:solidFill>
                  <a:schemeClr val="hlink"/>
                </a:solidFill>
                <a:hlinkClick r:id="rId4"/>
              </a:rPr>
              <a:t>https://aws.amazon.com/about-aws/whats-new/2023/05/cedar-open-source-language-access-control/</a:t>
            </a:r>
            <a:endParaRPr sz="1100"/>
          </a:p>
        </p:txBody>
      </p:sp>
      <p:pic>
        <p:nvPicPr>
          <p:cNvPr id="637" name="Google Shape;637;p81"/>
          <p:cNvPicPr preferRelativeResize="0"/>
          <p:nvPr/>
        </p:nvPicPr>
        <p:blipFill>
          <a:blip r:embed="rId5">
            <a:alphaModFix/>
          </a:blip>
          <a:stretch>
            <a:fillRect/>
          </a:stretch>
        </p:blipFill>
        <p:spPr>
          <a:xfrm>
            <a:off x="752975" y="2059050"/>
            <a:ext cx="2206175" cy="1025400"/>
          </a:xfrm>
          <a:prstGeom prst="rect">
            <a:avLst/>
          </a:prstGeom>
          <a:noFill/>
          <a:ln>
            <a:noFill/>
          </a:ln>
        </p:spPr>
      </p:pic>
      <p:pic>
        <p:nvPicPr>
          <p:cNvPr id="638" name="Google Shape;638;p81"/>
          <p:cNvPicPr preferRelativeResize="0"/>
          <p:nvPr/>
        </p:nvPicPr>
        <p:blipFill>
          <a:blip r:embed="rId6">
            <a:alphaModFix/>
          </a:blip>
          <a:stretch>
            <a:fillRect/>
          </a:stretch>
        </p:blipFill>
        <p:spPr>
          <a:xfrm>
            <a:off x="3566625" y="2171900"/>
            <a:ext cx="5262600" cy="2305125"/>
          </a:xfrm>
          <a:prstGeom prst="rect">
            <a:avLst/>
          </a:prstGeom>
          <a:noFill/>
          <a:ln>
            <a:noFill/>
          </a:ln>
        </p:spPr>
      </p:pic>
      <p:pic>
        <p:nvPicPr>
          <p:cNvPr id="639" name="Google Shape;639;p81"/>
          <p:cNvPicPr preferRelativeResize="0"/>
          <p:nvPr/>
        </p:nvPicPr>
        <p:blipFill>
          <a:blip r:embed="rId7">
            <a:alphaModFix/>
          </a:blip>
          <a:stretch>
            <a:fillRect/>
          </a:stretch>
        </p:blipFill>
        <p:spPr>
          <a:xfrm>
            <a:off x="7618125" y="1074525"/>
            <a:ext cx="1299776" cy="12997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2"/>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45" name="Google Shape;645;p82"/>
          <p:cNvSpPr txBox="1"/>
          <p:nvPr/>
        </p:nvSpPr>
        <p:spPr>
          <a:xfrm>
            <a:off x="70350" y="4693300"/>
            <a:ext cx="870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Ref: </a:t>
            </a:r>
            <a:r>
              <a:rPr lang="en-GB" sz="1100" u="sng">
                <a:solidFill>
                  <a:schemeClr val="hlink"/>
                </a:solidFill>
                <a:hlinkClick r:id="rId3"/>
              </a:rPr>
              <a:t>https://aws.amazon.com/about-aws/whats-new/2023/05/cedar-open-source-language-access-control/</a:t>
            </a:r>
            <a:endParaRPr sz="1100"/>
          </a:p>
        </p:txBody>
      </p:sp>
      <p:pic>
        <p:nvPicPr>
          <p:cNvPr id="646" name="Google Shape;646;p82"/>
          <p:cNvPicPr preferRelativeResize="0"/>
          <p:nvPr/>
        </p:nvPicPr>
        <p:blipFill>
          <a:blip r:embed="rId4">
            <a:alphaModFix/>
          </a:blip>
          <a:stretch>
            <a:fillRect/>
          </a:stretch>
        </p:blipFill>
        <p:spPr>
          <a:xfrm>
            <a:off x="389388" y="1198200"/>
            <a:ext cx="8365224" cy="1992125"/>
          </a:xfrm>
          <a:prstGeom prst="rect">
            <a:avLst/>
          </a:prstGeom>
          <a:noFill/>
          <a:ln>
            <a:noFill/>
          </a:ln>
        </p:spPr>
      </p:pic>
      <p:pic>
        <p:nvPicPr>
          <p:cNvPr id="647" name="Google Shape;647;p82"/>
          <p:cNvPicPr preferRelativeResize="0"/>
          <p:nvPr/>
        </p:nvPicPr>
        <p:blipFill>
          <a:blip r:embed="rId5">
            <a:alphaModFix/>
          </a:blip>
          <a:stretch>
            <a:fillRect/>
          </a:stretch>
        </p:blipFill>
        <p:spPr>
          <a:xfrm>
            <a:off x="7142900" y="3274600"/>
            <a:ext cx="1627750" cy="1627750"/>
          </a:xfrm>
          <a:prstGeom prst="rect">
            <a:avLst/>
          </a:prstGeom>
          <a:noFill/>
          <a:ln>
            <a:noFill/>
          </a:ln>
        </p:spPr>
      </p:pic>
      <p:sp>
        <p:nvSpPr>
          <p:cNvPr id="648" name="Google Shape;648;p82"/>
          <p:cNvSpPr txBox="1"/>
          <p:nvPr/>
        </p:nvSpPr>
        <p:spPr>
          <a:xfrm>
            <a:off x="567475" y="3703300"/>
            <a:ext cx="28584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Good for if your building your own product!</a:t>
            </a:r>
            <a:endParaRPr sz="1800">
              <a:solidFill>
                <a:schemeClr val="lt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3"/>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54" name="Google Shape;654;p83"/>
          <p:cNvSpPr txBox="1"/>
          <p:nvPr/>
        </p:nvSpPr>
        <p:spPr>
          <a:xfrm>
            <a:off x="4501250" y="1413425"/>
            <a:ext cx="4043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3"/>
              </a:rPr>
              <a:t>https://www.permit.io/</a:t>
            </a:r>
            <a:endParaRPr/>
          </a:p>
          <a:p>
            <a:pPr indent="-317500" lvl="0" marL="457200" rtl="0" algn="l">
              <a:spcBef>
                <a:spcPts val="0"/>
              </a:spcBef>
              <a:spcAft>
                <a:spcPts val="0"/>
              </a:spcAft>
              <a:buSzPts val="1400"/>
              <a:buChar char="●"/>
            </a:pPr>
            <a:r>
              <a:rPr lang="en-GB"/>
              <a:t>Inspired</a:t>
            </a:r>
            <a:r>
              <a:rPr lang="en-GB"/>
              <a:t> by Cedar</a:t>
            </a:r>
            <a:endParaRPr/>
          </a:p>
          <a:p>
            <a:pPr indent="-317500" lvl="0" marL="457200" rtl="0" algn="l">
              <a:spcBef>
                <a:spcPts val="0"/>
              </a:spcBef>
              <a:spcAft>
                <a:spcPts val="0"/>
              </a:spcAft>
              <a:buSzPts val="1400"/>
              <a:buChar char="●"/>
            </a:pPr>
            <a:r>
              <a:rPr lang="en-GB" u="sng">
                <a:solidFill>
                  <a:schemeClr val="hlink"/>
                </a:solidFill>
                <a:hlinkClick r:id="rId4"/>
              </a:rPr>
              <a:t>https://github.com/permitio/cedar-agent</a:t>
            </a:r>
            <a:endParaRPr/>
          </a:p>
          <a:p>
            <a:pPr indent="-317500" lvl="0" marL="457200" rtl="0" algn="l">
              <a:spcBef>
                <a:spcPts val="0"/>
              </a:spcBef>
              <a:spcAft>
                <a:spcPts val="0"/>
              </a:spcAft>
              <a:buSzPts val="1400"/>
              <a:buChar char="●"/>
            </a:pPr>
            <a:r>
              <a:rPr lang="en-GB"/>
              <a:t>Open source Project</a:t>
            </a:r>
            <a:endParaRPr/>
          </a:p>
          <a:p>
            <a:pPr indent="-317500" lvl="0" marL="457200" rtl="0" algn="l">
              <a:spcBef>
                <a:spcPts val="0"/>
              </a:spcBef>
              <a:spcAft>
                <a:spcPts val="0"/>
              </a:spcAft>
              <a:buSzPts val="1400"/>
              <a:buChar char="●"/>
            </a:pPr>
            <a:r>
              <a:rPr lang="en-GB"/>
              <a:t>Paid Cloud Service</a:t>
            </a:r>
            <a:endParaRPr/>
          </a:p>
        </p:txBody>
      </p:sp>
      <p:sp>
        <p:nvSpPr>
          <p:cNvPr id="655" name="Google Shape;655;p83"/>
          <p:cNvSpPr txBox="1"/>
          <p:nvPr/>
        </p:nvSpPr>
        <p:spPr>
          <a:xfrm>
            <a:off x="0" y="4789500"/>
            <a:ext cx="734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Ref: </a:t>
            </a:r>
            <a:r>
              <a:rPr lang="en-GB" sz="1100" u="sng">
                <a:solidFill>
                  <a:schemeClr val="hlink"/>
                </a:solidFill>
                <a:hlinkClick r:id="rId5"/>
              </a:rPr>
              <a:t>https://www.permit.io/blog/oss-aws-cedar-is-a-gamechanger-for-iam</a:t>
            </a:r>
            <a:endParaRPr sz="1100"/>
          </a:p>
        </p:txBody>
      </p:sp>
      <p:pic>
        <p:nvPicPr>
          <p:cNvPr id="656" name="Google Shape;656;p83"/>
          <p:cNvPicPr preferRelativeResize="0"/>
          <p:nvPr/>
        </p:nvPicPr>
        <p:blipFill>
          <a:blip r:embed="rId6">
            <a:alphaModFix/>
          </a:blip>
          <a:stretch>
            <a:fillRect/>
          </a:stretch>
        </p:blipFill>
        <p:spPr>
          <a:xfrm>
            <a:off x="832875" y="1588075"/>
            <a:ext cx="2305050" cy="762000"/>
          </a:xfrm>
          <a:prstGeom prst="rect">
            <a:avLst/>
          </a:prstGeom>
          <a:noFill/>
          <a:ln>
            <a:noFill/>
          </a:ln>
        </p:spPr>
      </p:pic>
      <p:pic>
        <p:nvPicPr>
          <p:cNvPr id="657" name="Google Shape;657;p83"/>
          <p:cNvPicPr preferRelativeResize="0"/>
          <p:nvPr/>
        </p:nvPicPr>
        <p:blipFill>
          <a:blip r:embed="rId7">
            <a:alphaModFix/>
          </a:blip>
          <a:stretch>
            <a:fillRect/>
          </a:stretch>
        </p:blipFill>
        <p:spPr>
          <a:xfrm>
            <a:off x="1003913" y="2810713"/>
            <a:ext cx="5333174" cy="1843600"/>
          </a:xfrm>
          <a:prstGeom prst="rect">
            <a:avLst/>
          </a:prstGeom>
          <a:noFill/>
          <a:ln>
            <a:noFill/>
          </a:ln>
        </p:spPr>
      </p:pic>
      <p:pic>
        <p:nvPicPr>
          <p:cNvPr id="658" name="Google Shape;658;p83"/>
          <p:cNvPicPr preferRelativeResize="0"/>
          <p:nvPr/>
        </p:nvPicPr>
        <p:blipFill>
          <a:blip r:embed="rId8">
            <a:alphaModFix/>
          </a:blip>
          <a:stretch>
            <a:fillRect/>
          </a:stretch>
        </p:blipFill>
        <p:spPr>
          <a:xfrm>
            <a:off x="6805837" y="2845150"/>
            <a:ext cx="1809176" cy="1809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4"/>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64" name="Google Shape;664;p84"/>
          <p:cNvSpPr txBox="1"/>
          <p:nvPr/>
        </p:nvSpPr>
        <p:spPr>
          <a:xfrm>
            <a:off x="4194300" y="1215838"/>
            <a:ext cx="4499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Sister Project</a:t>
            </a:r>
            <a:endParaRPr/>
          </a:p>
          <a:p>
            <a:pPr indent="-317500" lvl="1" marL="914400" rtl="0" algn="l">
              <a:spcBef>
                <a:spcPts val="0"/>
              </a:spcBef>
              <a:spcAft>
                <a:spcPts val="0"/>
              </a:spcAft>
              <a:buSzPts val="1400"/>
              <a:buChar char="○"/>
            </a:pPr>
            <a:r>
              <a:rPr lang="en-GB" u="sng">
                <a:solidFill>
                  <a:schemeClr val="accent5"/>
                </a:solidFill>
                <a:hlinkClick r:id="rId3">
                  <a:extLst>
                    <a:ext uri="{A12FA001-AC4F-418D-AE19-62706E023703}">
                      <ahyp:hlinkClr val="tx"/>
                    </a:ext>
                  </a:extLst>
                </a:hlinkClick>
              </a:rPr>
              <a:t>https://github.com/permitio/opal</a:t>
            </a:r>
            <a:endParaRPr/>
          </a:p>
          <a:p>
            <a:pPr indent="-317500" lvl="1" marL="914400" rtl="0" algn="l">
              <a:spcBef>
                <a:spcPts val="0"/>
              </a:spcBef>
              <a:spcAft>
                <a:spcPts val="0"/>
              </a:spcAft>
              <a:buSzPts val="1400"/>
              <a:buChar char="○"/>
            </a:pPr>
            <a:r>
              <a:rPr lang="en-GB"/>
              <a:t>OPAL is an administration layer for Policy Engines such as </a:t>
            </a:r>
            <a:r>
              <a:rPr lang="en-GB" u="sng"/>
              <a:t>Open Policy Agent (OPA)</a:t>
            </a:r>
            <a:r>
              <a:rPr lang="en-GB"/>
              <a:t>, and </a:t>
            </a:r>
            <a:r>
              <a:rPr lang="en-GB" u="sng"/>
              <a:t>AWS' Cedar Agent</a:t>
            </a:r>
            <a:r>
              <a:rPr lang="en-GB"/>
              <a:t> detecting changes to both policy and policy data in realtime and </a:t>
            </a:r>
            <a:r>
              <a:rPr lang="en-GB" u="sng"/>
              <a:t>pushing live updates</a:t>
            </a:r>
            <a:r>
              <a:rPr lang="en-GB"/>
              <a:t> to your agents. OPAL brings open-policy up to the speed needed by live applications.</a:t>
            </a:r>
            <a:endParaRPr/>
          </a:p>
        </p:txBody>
      </p:sp>
      <p:sp>
        <p:nvSpPr>
          <p:cNvPr id="665" name="Google Shape;665;p84"/>
          <p:cNvSpPr txBox="1"/>
          <p:nvPr/>
        </p:nvSpPr>
        <p:spPr>
          <a:xfrm>
            <a:off x="0" y="4789500"/>
            <a:ext cx="734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Ref: </a:t>
            </a:r>
            <a:r>
              <a:rPr lang="en-GB" sz="1100" u="sng">
                <a:solidFill>
                  <a:schemeClr val="hlink"/>
                </a:solidFill>
                <a:hlinkClick r:id="rId4"/>
              </a:rPr>
              <a:t>https://www.permit.io/blog/oss-aws-cedar-is-a-gamechanger-for-iam</a:t>
            </a:r>
            <a:endParaRPr sz="1100"/>
          </a:p>
        </p:txBody>
      </p:sp>
      <p:pic>
        <p:nvPicPr>
          <p:cNvPr id="666" name="Google Shape;666;p84"/>
          <p:cNvPicPr preferRelativeResize="0"/>
          <p:nvPr/>
        </p:nvPicPr>
        <p:blipFill>
          <a:blip r:embed="rId5">
            <a:alphaModFix/>
          </a:blip>
          <a:stretch>
            <a:fillRect/>
          </a:stretch>
        </p:blipFill>
        <p:spPr>
          <a:xfrm>
            <a:off x="471900" y="1588075"/>
            <a:ext cx="2305050" cy="762000"/>
          </a:xfrm>
          <a:prstGeom prst="rect">
            <a:avLst/>
          </a:prstGeom>
          <a:noFill/>
          <a:ln>
            <a:noFill/>
          </a:ln>
        </p:spPr>
      </p:pic>
      <p:pic>
        <p:nvPicPr>
          <p:cNvPr id="667" name="Google Shape;667;p84"/>
          <p:cNvPicPr preferRelativeResize="0"/>
          <p:nvPr/>
        </p:nvPicPr>
        <p:blipFill>
          <a:blip r:embed="rId6">
            <a:alphaModFix/>
          </a:blip>
          <a:stretch>
            <a:fillRect/>
          </a:stretch>
        </p:blipFill>
        <p:spPr>
          <a:xfrm>
            <a:off x="872700" y="2782900"/>
            <a:ext cx="2775383" cy="1809175"/>
          </a:xfrm>
          <a:prstGeom prst="rect">
            <a:avLst/>
          </a:prstGeom>
          <a:noFill/>
          <a:ln>
            <a:noFill/>
          </a:ln>
        </p:spPr>
      </p:pic>
      <p:pic>
        <p:nvPicPr>
          <p:cNvPr id="668" name="Google Shape;668;p84"/>
          <p:cNvPicPr preferRelativeResize="0"/>
          <p:nvPr/>
        </p:nvPicPr>
        <p:blipFill>
          <a:blip r:embed="rId7">
            <a:alphaModFix/>
          </a:blip>
          <a:stretch>
            <a:fillRect/>
          </a:stretch>
        </p:blipFill>
        <p:spPr>
          <a:xfrm>
            <a:off x="6615475" y="3339850"/>
            <a:ext cx="1704874" cy="17048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74" name="Google Shape;674;p85"/>
          <p:cNvSpPr txBox="1"/>
          <p:nvPr/>
        </p:nvSpPr>
        <p:spPr>
          <a:xfrm>
            <a:off x="4806350" y="1294200"/>
            <a:ext cx="4043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3"/>
              </a:rPr>
              <a:t>https://www.osohq.com/</a:t>
            </a:r>
            <a:endParaRPr/>
          </a:p>
          <a:p>
            <a:pPr indent="-317500" lvl="0" marL="457200" rtl="0" algn="l">
              <a:spcBef>
                <a:spcPts val="0"/>
              </a:spcBef>
              <a:spcAft>
                <a:spcPts val="0"/>
              </a:spcAft>
              <a:buSzPts val="1400"/>
              <a:buChar char="●"/>
            </a:pPr>
            <a:r>
              <a:rPr lang="en-GB"/>
              <a:t>“Oso is authorization as a service”</a:t>
            </a:r>
            <a:endParaRPr/>
          </a:p>
          <a:p>
            <a:pPr indent="-317500" lvl="0" marL="457200" rtl="0" algn="l">
              <a:spcBef>
                <a:spcPts val="0"/>
              </a:spcBef>
              <a:spcAft>
                <a:spcPts val="0"/>
              </a:spcAft>
              <a:buSzPts val="1400"/>
              <a:buChar char="●"/>
            </a:pPr>
            <a:r>
              <a:rPr lang="en-GB"/>
              <a:t>Paid Cloud Service</a:t>
            </a:r>
            <a:endParaRPr/>
          </a:p>
          <a:p>
            <a:pPr indent="-317500" lvl="0" marL="457200" rtl="0" algn="l">
              <a:spcBef>
                <a:spcPts val="0"/>
              </a:spcBef>
              <a:spcAft>
                <a:spcPts val="0"/>
              </a:spcAft>
              <a:buSzPts val="1400"/>
              <a:buChar char="●"/>
            </a:pPr>
            <a:r>
              <a:rPr lang="en-GB"/>
              <a:t>Cloud Only (on prem soon ™ )</a:t>
            </a:r>
            <a:endParaRPr/>
          </a:p>
          <a:p>
            <a:pPr indent="-317500" lvl="0" marL="457200" rtl="0" algn="l">
              <a:spcBef>
                <a:spcPts val="0"/>
              </a:spcBef>
              <a:spcAft>
                <a:spcPts val="0"/>
              </a:spcAft>
              <a:buSzPts val="1400"/>
              <a:buChar char="●"/>
            </a:pPr>
            <a:r>
              <a:rPr lang="en-GB" u="sng"/>
              <a:t>Integrates well with existing data sources</a:t>
            </a:r>
            <a:endParaRPr u="sng"/>
          </a:p>
          <a:p>
            <a:pPr indent="-317500" lvl="1" marL="914400" rtl="0" algn="l">
              <a:spcBef>
                <a:spcPts val="0"/>
              </a:spcBef>
              <a:spcAft>
                <a:spcPts val="0"/>
              </a:spcAft>
              <a:buSzPts val="1400"/>
              <a:buChar char="○"/>
            </a:pPr>
            <a:r>
              <a:rPr lang="en-GB"/>
              <a:t>Opinion: better data model than Zanzibar</a:t>
            </a:r>
            <a:endParaRPr/>
          </a:p>
          <a:p>
            <a:pPr indent="-317500" lvl="0" marL="457200" rtl="0" algn="l">
              <a:spcBef>
                <a:spcPts val="0"/>
              </a:spcBef>
              <a:spcAft>
                <a:spcPts val="0"/>
              </a:spcAft>
              <a:buSzPts val="1400"/>
              <a:buChar char="●"/>
            </a:pPr>
            <a:r>
              <a:rPr lang="en-GB"/>
              <a:t>Supports</a:t>
            </a:r>
            <a:r>
              <a:rPr lang="en-GB"/>
              <a:t>:</a:t>
            </a:r>
            <a:endParaRPr/>
          </a:p>
          <a:p>
            <a:pPr indent="-317500" lvl="1" marL="914400" rtl="0" algn="l">
              <a:spcBef>
                <a:spcPts val="0"/>
              </a:spcBef>
              <a:spcAft>
                <a:spcPts val="0"/>
              </a:spcAft>
              <a:buSzPts val="1400"/>
              <a:buChar char="○"/>
            </a:pPr>
            <a:r>
              <a:rPr lang="en-GB"/>
              <a:t>RBA</a:t>
            </a:r>
            <a:r>
              <a:rPr lang="en-GB"/>
              <a:t>C</a:t>
            </a:r>
            <a:endParaRPr/>
          </a:p>
          <a:p>
            <a:pPr indent="-317500" lvl="1" marL="914400" rtl="0" algn="l">
              <a:spcBef>
                <a:spcPts val="0"/>
              </a:spcBef>
              <a:spcAft>
                <a:spcPts val="0"/>
              </a:spcAft>
              <a:buSzPts val="1400"/>
              <a:buChar char="○"/>
            </a:pPr>
            <a:r>
              <a:rPr lang="en-GB"/>
              <a:t>ReBAC</a:t>
            </a:r>
            <a:endParaRPr/>
          </a:p>
          <a:p>
            <a:pPr indent="-317500" lvl="1" marL="914400" rtl="0" algn="l">
              <a:spcBef>
                <a:spcPts val="0"/>
              </a:spcBef>
              <a:spcAft>
                <a:spcPts val="0"/>
              </a:spcAft>
              <a:buSzPts val="1400"/>
              <a:buChar char="○"/>
            </a:pPr>
            <a:r>
              <a:rPr lang="en-GB"/>
              <a:t>ABAC</a:t>
            </a:r>
            <a:endParaRPr/>
          </a:p>
        </p:txBody>
      </p:sp>
      <p:pic>
        <p:nvPicPr>
          <p:cNvPr id="675" name="Google Shape;675;p85"/>
          <p:cNvPicPr preferRelativeResize="0"/>
          <p:nvPr/>
        </p:nvPicPr>
        <p:blipFill>
          <a:blip r:embed="rId4">
            <a:alphaModFix/>
          </a:blip>
          <a:stretch>
            <a:fillRect/>
          </a:stretch>
        </p:blipFill>
        <p:spPr>
          <a:xfrm>
            <a:off x="304800" y="1760100"/>
            <a:ext cx="4267200" cy="3200400"/>
          </a:xfrm>
          <a:prstGeom prst="rect">
            <a:avLst/>
          </a:prstGeom>
          <a:noFill/>
          <a:ln>
            <a:noFill/>
          </a:ln>
        </p:spPr>
      </p:pic>
      <p:pic>
        <p:nvPicPr>
          <p:cNvPr id="676" name="Google Shape;676;p85"/>
          <p:cNvPicPr preferRelativeResize="0"/>
          <p:nvPr/>
        </p:nvPicPr>
        <p:blipFill>
          <a:blip r:embed="rId5">
            <a:alphaModFix/>
          </a:blip>
          <a:stretch>
            <a:fillRect/>
          </a:stretch>
        </p:blipFill>
        <p:spPr>
          <a:xfrm>
            <a:off x="7008875" y="3180350"/>
            <a:ext cx="1780151" cy="17801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6"/>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Policy-Based Access Control (PBAC)</a:t>
            </a:r>
            <a:endParaRPr/>
          </a:p>
        </p:txBody>
      </p:sp>
      <p:sp>
        <p:nvSpPr>
          <p:cNvPr id="682" name="Google Shape;682;p86"/>
          <p:cNvSpPr txBox="1"/>
          <p:nvPr/>
        </p:nvSpPr>
        <p:spPr>
          <a:xfrm>
            <a:off x="4784025" y="1201475"/>
            <a:ext cx="40434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u="sng">
                <a:solidFill>
                  <a:schemeClr val="hlink"/>
                </a:solidFill>
                <a:hlinkClick r:id="rId3"/>
              </a:rPr>
              <a:t>https://www.cerbos.dev/</a:t>
            </a:r>
            <a:endParaRPr/>
          </a:p>
          <a:p>
            <a:pPr indent="-317500" lvl="0" marL="457200" rtl="0" algn="l">
              <a:spcBef>
                <a:spcPts val="0"/>
              </a:spcBef>
              <a:spcAft>
                <a:spcPts val="0"/>
              </a:spcAft>
              <a:buSzPts val="1400"/>
              <a:buChar char="●"/>
            </a:pPr>
            <a:r>
              <a:rPr lang="en-GB" u="sng">
                <a:solidFill>
                  <a:schemeClr val="hlink"/>
                </a:solidFill>
                <a:hlinkClick r:id="rId4"/>
              </a:rPr>
              <a:t>https://github.com/cerbos/cerbos</a:t>
            </a:r>
            <a:endParaRPr/>
          </a:p>
          <a:p>
            <a:pPr indent="-317500" lvl="0" marL="457200" rtl="0" algn="l">
              <a:spcBef>
                <a:spcPts val="0"/>
              </a:spcBef>
              <a:spcAft>
                <a:spcPts val="0"/>
              </a:spcAft>
              <a:buSzPts val="1400"/>
              <a:buChar char="●"/>
            </a:pPr>
            <a:r>
              <a:rPr lang="en-GB"/>
              <a:t>Authorization engine is open source</a:t>
            </a:r>
            <a:endParaRPr/>
          </a:p>
          <a:p>
            <a:pPr indent="-317500" lvl="0" marL="457200" rtl="0" algn="l">
              <a:spcBef>
                <a:spcPts val="0"/>
              </a:spcBef>
              <a:spcAft>
                <a:spcPts val="0"/>
              </a:spcAft>
              <a:buSzPts val="1400"/>
              <a:buChar char="●"/>
            </a:pPr>
            <a:r>
              <a:rPr lang="en-GB"/>
              <a:t>All on prem</a:t>
            </a:r>
            <a:endParaRPr/>
          </a:p>
          <a:p>
            <a:pPr indent="-317500" lvl="0" marL="457200" rtl="0" algn="l">
              <a:spcBef>
                <a:spcPts val="0"/>
              </a:spcBef>
              <a:spcAft>
                <a:spcPts val="0"/>
              </a:spcAft>
              <a:buSzPts val="1400"/>
              <a:buChar char="●"/>
            </a:pPr>
            <a:r>
              <a:rPr lang="en-GB"/>
              <a:t>Supports:</a:t>
            </a:r>
            <a:endParaRPr/>
          </a:p>
          <a:p>
            <a:pPr indent="-317500" lvl="1" marL="914400" rtl="0" algn="l">
              <a:spcBef>
                <a:spcPts val="0"/>
              </a:spcBef>
              <a:spcAft>
                <a:spcPts val="0"/>
              </a:spcAft>
              <a:buSzPts val="1400"/>
              <a:buChar char="○"/>
            </a:pPr>
            <a:r>
              <a:rPr lang="en-GB"/>
              <a:t>RBAC</a:t>
            </a:r>
            <a:endParaRPr/>
          </a:p>
          <a:p>
            <a:pPr indent="-317500" lvl="1" marL="914400" rtl="0" algn="l">
              <a:spcBef>
                <a:spcPts val="0"/>
              </a:spcBef>
              <a:spcAft>
                <a:spcPts val="0"/>
              </a:spcAft>
              <a:buSzPts val="1400"/>
              <a:buChar char="○"/>
            </a:pPr>
            <a:r>
              <a:rPr lang="en-GB"/>
              <a:t>ABAC</a:t>
            </a:r>
            <a:endParaRPr/>
          </a:p>
          <a:p>
            <a:pPr indent="-317500" lvl="0" marL="457200" rtl="0" algn="l">
              <a:spcBef>
                <a:spcPts val="0"/>
              </a:spcBef>
              <a:spcAft>
                <a:spcPts val="0"/>
              </a:spcAft>
              <a:buSzPts val="1400"/>
              <a:buChar char="●"/>
            </a:pPr>
            <a:r>
              <a:rPr lang="en-GB"/>
              <a:t>Cloud offering</a:t>
            </a:r>
            <a:endParaRPr/>
          </a:p>
          <a:p>
            <a:pPr indent="-317500" lvl="1" marL="914400" rtl="0" algn="l">
              <a:spcBef>
                <a:spcPts val="0"/>
              </a:spcBef>
              <a:spcAft>
                <a:spcPts val="0"/>
              </a:spcAft>
              <a:buSzPts val="1400"/>
              <a:buChar char="○"/>
            </a:pPr>
            <a:r>
              <a:rPr lang="en-GB"/>
              <a:t>“Cerbos Hub” </a:t>
            </a:r>
            <a:endParaRPr/>
          </a:p>
          <a:p>
            <a:pPr indent="-317500" lvl="2" marL="1371600" rtl="0" algn="l">
              <a:spcBef>
                <a:spcPts val="0"/>
              </a:spcBef>
              <a:spcAft>
                <a:spcPts val="0"/>
              </a:spcAft>
              <a:buSzPts val="1400"/>
              <a:buChar char="■"/>
            </a:pPr>
            <a:r>
              <a:rPr lang="en-GB"/>
              <a:t>Policy </a:t>
            </a:r>
            <a:r>
              <a:rPr lang="en-GB"/>
              <a:t>Management</a:t>
            </a:r>
            <a:r>
              <a:rPr lang="en-GB"/>
              <a:t> IDE</a:t>
            </a:r>
            <a:endParaRPr/>
          </a:p>
          <a:p>
            <a:pPr indent="-317500" lvl="2" marL="1371600" rtl="0" algn="l">
              <a:spcBef>
                <a:spcPts val="0"/>
              </a:spcBef>
              <a:spcAft>
                <a:spcPts val="0"/>
              </a:spcAft>
              <a:buSzPts val="1400"/>
              <a:buChar char="■"/>
            </a:pPr>
            <a:r>
              <a:rPr lang="en-GB"/>
              <a:t>Centralised Audit Logs</a:t>
            </a:r>
            <a:endParaRPr/>
          </a:p>
        </p:txBody>
      </p:sp>
      <p:pic>
        <p:nvPicPr>
          <p:cNvPr id="683" name="Google Shape;683;p86"/>
          <p:cNvPicPr preferRelativeResize="0"/>
          <p:nvPr/>
        </p:nvPicPr>
        <p:blipFill>
          <a:blip r:embed="rId5">
            <a:alphaModFix/>
          </a:blip>
          <a:stretch>
            <a:fillRect/>
          </a:stretch>
        </p:blipFill>
        <p:spPr>
          <a:xfrm>
            <a:off x="304800" y="2210325"/>
            <a:ext cx="4267200" cy="2185908"/>
          </a:xfrm>
          <a:prstGeom prst="rect">
            <a:avLst/>
          </a:prstGeom>
          <a:noFill/>
          <a:ln>
            <a:noFill/>
          </a:ln>
        </p:spPr>
      </p:pic>
      <p:pic>
        <p:nvPicPr>
          <p:cNvPr id="684" name="Google Shape;684;p86"/>
          <p:cNvPicPr preferRelativeResize="0"/>
          <p:nvPr/>
        </p:nvPicPr>
        <p:blipFill>
          <a:blip r:embed="rId6">
            <a:alphaModFix/>
          </a:blip>
          <a:stretch>
            <a:fillRect/>
          </a:stretch>
        </p:blipFill>
        <p:spPr>
          <a:xfrm>
            <a:off x="83875" y="1012725"/>
            <a:ext cx="1452700" cy="145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7"/>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TODO - </a:t>
            </a:r>
            <a:r>
              <a:rPr lang="en-GB" sz="1100" u="sng">
                <a:solidFill>
                  <a:schemeClr val="hlink"/>
                </a:solidFill>
                <a:latin typeface="Arial"/>
                <a:ea typeface="Arial"/>
                <a:cs typeface="Arial"/>
                <a:sym typeface="Arial"/>
                <a:hlinkClick r:id="rId3"/>
              </a:rPr>
              <a:t>https://casbin.org/</a:t>
            </a:r>
            <a:endParaRPr/>
          </a:p>
        </p:txBody>
      </p:sp>
      <p:sp>
        <p:nvSpPr>
          <p:cNvPr id="690" name="Google Shape;690;p87"/>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8"/>
          <p:cNvSpPr txBox="1"/>
          <p:nvPr>
            <p:ph type="title"/>
          </p:nvPr>
        </p:nvSpPr>
        <p:spPr>
          <a:xfrm>
            <a:off x="471900" y="529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The Great Compromise - Keep a decision log!</a:t>
            </a:r>
            <a:endParaRPr/>
          </a:p>
        </p:txBody>
      </p:sp>
      <p:sp>
        <p:nvSpPr>
          <p:cNvPr id="696" name="Google Shape;696;p88"/>
          <p:cNvSpPr txBox="1"/>
          <p:nvPr>
            <p:ph idx="1" type="body"/>
          </p:nvPr>
        </p:nvSpPr>
        <p:spPr>
          <a:xfrm>
            <a:off x="61750" y="1566000"/>
            <a:ext cx="9010500" cy="368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Easy of Use</a:t>
            </a:r>
            <a:endParaRPr/>
          </a:p>
          <a:p>
            <a:pPr indent="-342900" lvl="0" marL="457200" rtl="0" algn="l">
              <a:spcBef>
                <a:spcPts val="0"/>
              </a:spcBef>
              <a:spcAft>
                <a:spcPts val="0"/>
              </a:spcAft>
              <a:buSzPts val="1800"/>
              <a:buChar char="●"/>
            </a:pPr>
            <a:r>
              <a:rPr lang="en-GB"/>
              <a:t>Maintainability</a:t>
            </a:r>
            <a:endParaRPr/>
          </a:p>
          <a:p>
            <a:pPr indent="-342900" lvl="0" marL="457200" rtl="0" algn="l">
              <a:spcBef>
                <a:spcPts val="0"/>
              </a:spcBef>
              <a:spcAft>
                <a:spcPts val="0"/>
              </a:spcAft>
              <a:buSzPts val="1800"/>
              <a:buChar char="●"/>
            </a:pPr>
            <a:r>
              <a:rPr lang="en-GB" u="sng"/>
              <a:t>Expressiveness of your policy language</a:t>
            </a:r>
            <a:endParaRPr u="sng"/>
          </a:p>
          <a:p>
            <a:pPr indent="-342900" lvl="0" marL="457200" rtl="0" algn="l">
              <a:spcBef>
                <a:spcPts val="0"/>
              </a:spcBef>
              <a:spcAft>
                <a:spcPts val="0"/>
              </a:spcAft>
              <a:buSzPts val="1800"/>
              <a:buChar char="●"/>
            </a:pPr>
            <a:r>
              <a:rPr lang="en-GB"/>
              <a:t>Compatibility</a:t>
            </a:r>
            <a:endParaRPr/>
          </a:p>
          <a:p>
            <a:pPr indent="-342900" lvl="0" marL="457200" rtl="0" algn="l">
              <a:spcBef>
                <a:spcPts val="0"/>
              </a:spcBef>
              <a:spcAft>
                <a:spcPts val="0"/>
              </a:spcAft>
              <a:buSzPts val="1800"/>
              <a:buChar char="●"/>
            </a:pPr>
            <a:r>
              <a:rPr lang="en-GB"/>
              <a:t>Cost (both for services, transition and ongoing maintenance)</a:t>
            </a:r>
            <a:endParaRPr/>
          </a:p>
        </p:txBody>
      </p:sp>
      <p:sp>
        <p:nvSpPr>
          <p:cNvPr id="697" name="Google Shape;697;p88"/>
          <p:cNvSpPr txBox="1"/>
          <p:nvPr/>
        </p:nvSpPr>
        <p:spPr>
          <a:xfrm>
            <a:off x="0" y="4176050"/>
            <a:ext cx="9288000" cy="6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chemeClr val="lt2"/>
                </a:solidFill>
                <a:latin typeface="Roboto"/>
                <a:ea typeface="Roboto"/>
                <a:cs typeface="Roboto"/>
                <a:sym typeface="Roboto"/>
              </a:rPr>
              <a:t>“Perfect is the enemy of good”</a:t>
            </a:r>
            <a:endParaRPr b="1" sz="1800" u="sng">
              <a:solidFill>
                <a:schemeClr val="lt2"/>
              </a:solidFill>
              <a:latin typeface="Roboto"/>
              <a:ea typeface="Roboto"/>
              <a:cs typeface="Roboto"/>
              <a:sym typeface="Roboto"/>
            </a:endParaRPr>
          </a:p>
          <a:p>
            <a:pPr indent="0" lvl="0" marL="457200" rtl="0" algn="ctr">
              <a:spcBef>
                <a:spcPts val="0"/>
              </a:spcBef>
              <a:spcAft>
                <a:spcPts val="0"/>
              </a:spcAft>
              <a:buNone/>
            </a:pPr>
            <a:r>
              <a:t/>
            </a:r>
            <a:endParaRPr sz="1800">
              <a:solidFill>
                <a:schemeClr val="lt2"/>
              </a:solidFill>
              <a:latin typeface="Roboto"/>
              <a:ea typeface="Roboto"/>
              <a:cs typeface="Roboto"/>
              <a:sym typeface="Roboto"/>
            </a:endParaRPr>
          </a:p>
          <a:p>
            <a:pPr indent="-342900" lvl="0" marL="457200" rtl="0" algn="ctr">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Voltaire</a:t>
            </a:r>
            <a:endParaRPr b="1" sz="1800" u="sng">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9"/>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703" name="Google Shape;703;p89"/>
          <p:cNvSpPr txBox="1"/>
          <p:nvPr>
            <p:ph idx="1" type="body"/>
          </p:nvPr>
        </p:nvSpPr>
        <p:spPr>
          <a:xfrm>
            <a:off x="61750" y="1108800"/>
            <a:ext cx="9010500" cy="368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Any questions?</a:t>
            </a:r>
            <a:endParaRPr/>
          </a:p>
        </p:txBody>
      </p:sp>
      <p:pic>
        <p:nvPicPr>
          <p:cNvPr id="704" name="Google Shape;704;p89" title="cf3100895e9d664901de61707c70bef7.png"/>
          <p:cNvPicPr preferRelativeResize="0"/>
          <p:nvPr/>
        </p:nvPicPr>
        <p:blipFill>
          <a:blip r:embed="rId3">
            <a:alphaModFix/>
          </a:blip>
          <a:stretch>
            <a:fillRect/>
          </a:stretch>
        </p:blipFill>
        <p:spPr>
          <a:xfrm>
            <a:off x="383575" y="1701075"/>
            <a:ext cx="2907798" cy="2907798"/>
          </a:xfrm>
          <a:prstGeom prst="rect">
            <a:avLst/>
          </a:prstGeom>
          <a:noFill/>
          <a:ln>
            <a:noFill/>
          </a:ln>
        </p:spPr>
      </p:pic>
      <p:pic>
        <p:nvPicPr>
          <p:cNvPr id="705" name="Google Shape;705;p89" title="70c75419077973df48e5e850af436a16.png"/>
          <p:cNvPicPr preferRelativeResize="0"/>
          <p:nvPr/>
        </p:nvPicPr>
        <p:blipFill>
          <a:blip r:embed="rId4">
            <a:alphaModFix/>
          </a:blip>
          <a:stretch>
            <a:fillRect/>
          </a:stretch>
        </p:blipFill>
        <p:spPr>
          <a:xfrm>
            <a:off x="5940500" y="1059275"/>
            <a:ext cx="1901148" cy="1901148"/>
          </a:xfrm>
          <a:prstGeom prst="rect">
            <a:avLst/>
          </a:prstGeom>
          <a:noFill/>
          <a:ln>
            <a:noFill/>
          </a:ln>
        </p:spPr>
      </p:pic>
      <p:pic>
        <p:nvPicPr>
          <p:cNvPr id="706" name="Google Shape;706;p89" title="1dcf8d15618a9c82009c2184c91ebe86.png"/>
          <p:cNvPicPr preferRelativeResize="0"/>
          <p:nvPr/>
        </p:nvPicPr>
        <p:blipFill>
          <a:blip r:embed="rId5">
            <a:alphaModFix/>
          </a:blip>
          <a:stretch>
            <a:fillRect/>
          </a:stretch>
        </p:blipFill>
        <p:spPr>
          <a:xfrm>
            <a:off x="5886450" y="3104600"/>
            <a:ext cx="2009251" cy="2009251"/>
          </a:xfrm>
          <a:prstGeom prst="rect">
            <a:avLst/>
          </a:prstGeom>
          <a:noFill/>
          <a:ln>
            <a:noFill/>
          </a:ln>
        </p:spPr>
      </p:pic>
      <p:sp>
        <p:nvSpPr>
          <p:cNvPr id="707" name="Google Shape;707;p89"/>
          <p:cNvSpPr txBox="1"/>
          <p:nvPr/>
        </p:nvSpPr>
        <p:spPr>
          <a:xfrm>
            <a:off x="4112050" y="1205825"/>
            <a:ext cx="17262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My Website -&gt;</a:t>
            </a:r>
            <a:endParaRPr sz="1800">
              <a:solidFill>
                <a:schemeClr val="lt2"/>
              </a:solidFill>
              <a:latin typeface="Roboto"/>
              <a:ea typeface="Roboto"/>
              <a:cs typeface="Roboto"/>
              <a:sym typeface="Roboto"/>
            </a:endParaRPr>
          </a:p>
        </p:txBody>
      </p:sp>
      <p:sp>
        <p:nvSpPr>
          <p:cNvPr id="708" name="Google Shape;708;p89"/>
          <p:cNvSpPr txBox="1"/>
          <p:nvPr/>
        </p:nvSpPr>
        <p:spPr>
          <a:xfrm>
            <a:off x="4160250" y="4336800"/>
            <a:ext cx="17262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Add me on Linkedin</a:t>
            </a:r>
            <a:r>
              <a:rPr lang="en-GB" sz="1800">
                <a:solidFill>
                  <a:schemeClr val="lt2"/>
                </a:solidFill>
                <a:latin typeface="Roboto"/>
                <a:ea typeface="Roboto"/>
                <a:cs typeface="Roboto"/>
                <a:sym typeface="Roboto"/>
              </a:rPr>
              <a:t> -&gt;</a:t>
            </a:r>
            <a:endParaRPr sz="1800">
              <a:solidFill>
                <a:schemeClr val="lt2"/>
              </a:solidFill>
              <a:latin typeface="Roboto"/>
              <a:ea typeface="Roboto"/>
              <a:cs typeface="Roboto"/>
              <a:sym typeface="Roboto"/>
            </a:endParaRPr>
          </a:p>
        </p:txBody>
      </p:sp>
      <p:sp>
        <p:nvSpPr>
          <p:cNvPr id="709" name="Google Shape;709;p89"/>
          <p:cNvSpPr txBox="1"/>
          <p:nvPr/>
        </p:nvSpPr>
        <p:spPr>
          <a:xfrm>
            <a:off x="3343375" y="2905738"/>
            <a:ext cx="17262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&lt;- Slides</a:t>
            </a:r>
            <a:endParaRPr sz="18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5" title="qrcode_control-plane.io.png"/>
          <p:cNvPicPr preferRelativeResize="0"/>
          <p:nvPr/>
        </p:nvPicPr>
        <p:blipFill>
          <a:blip r:embed="rId3">
            <a:alphaModFix/>
          </a:blip>
          <a:stretch>
            <a:fillRect/>
          </a:stretch>
        </p:blipFill>
        <p:spPr>
          <a:xfrm>
            <a:off x="7416450" y="1517375"/>
            <a:ext cx="1429850" cy="1429850"/>
          </a:xfrm>
          <a:prstGeom prst="rect">
            <a:avLst/>
          </a:prstGeom>
          <a:noFill/>
          <a:ln>
            <a:noFill/>
          </a:ln>
        </p:spPr>
      </p:pic>
      <p:sp>
        <p:nvSpPr>
          <p:cNvPr id="272" name="Google Shape;272;p45"/>
          <p:cNvSpPr txBox="1"/>
          <p:nvPr/>
        </p:nvSpPr>
        <p:spPr>
          <a:xfrm>
            <a:off x="4946775" y="4269875"/>
            <a:ext cx="21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u="sng">
                <a:solidFill>
                  <a:schemeClr val="hlink"/>
                </a:solidFill>
                <a:hlinkClick r:id="rId4"/>
              </a:rPr>
              <a:t>https://control-plane.io/</a:t>
            </a:r>
            <a:endParaRPr sz="1100"/>
          </a:p>
        </p:txBody>
      </p:sp>
      <p:sp>
        <p:nvSpPr>
          <p:cNvPr id="273" name="Google Shape;273;p45"/>
          <p:cNvSpPr txBox="1"/>
          <p:nvPr/>
        </p:nvSpPr>
        <p:spPr>
          <a:xfrm>
            <a:off x="7292700" y="3224950"/>
            <a:ext cx="1851300" cy="8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Come and see our booth!</a:t>
            </a:r>
            <a:endParaRPr sz="1800">
              <a:solidFill>
                <a:schemeClr val="lt2"/>
              </a:solidFill>
              <a:latin typeface="Roboto"/>
              <a:ea typeface="Roboto"/>
              <a:cs typeface="Roboto"/>
              <a:sym typeface="Roboto"/>
            </a:endParaRPr>
          </a:p>
        </p:txBody>
      </p:sp>
      <p:pic>
        <p:nvPicPr>
          <p:cNvPr id="274" name="Google Shape;274;p45"/>
          <p:cNvPicPr preferRelativeResize="0"/>
          <p:nvPr/>
        </p:nvPicPr>
        <p:blipFill>
          <a:blip r:embed="rId5">
            <a:alphaModFix/>
          </a:blip>
          <a:stretch>
            <a:fillRect/>
          </a:stretch>
        </p:blipFill>
        <p:spPr>
          <a:xfrm>
            <a:off x="111500" y="1517375"/>
            <a:ext cx="6987902" cy="2802285"/>
          </a:xfrm>
          <a:prstGeom prst="rect">
            <a:avLst/>
          </a:prstGeom>
          <a:noFill/>
          <a:ln>
            <a:noFill/>
          </a:ln>
        </p:spPr>
      </p:pic>
      <p:sp>
        <p:nvSpPr>
          <p:cNvPr id="275" name="Google Shape;275;p45"/>
          <p:cNvSpPr txBox="1"/>
          <p:nvPr/>
        </p:nvSpPr>
        <p:spPr>
          <a:xfrm>
            <a:off x="111500" y="4285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u="sng">
                <a:solidFill>
                  <a:schemeClr val="hlink"/>
                </a:solidFill>
                <a:hlinkClick r:id="rId6"/>
              </a:rPr>
              <a:t>https://github.com/fluxcd/flux2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IAM - Identity Access </a:t>
            </a:r>
            <a:r>
              <a:rPr lang="en-GB"/>
              <a:t>Management</a:t>
            </a:r>
            <a:r>
              <a:rPr lang="en-GB"/>
              <a:t> </a:t>
            </a:r>
            <a:endParaRPr/>
          </a:p>
        </p:txBody>
      </p:sp>
      <p:pic>
        <p:nvPicPr>
          <p:cNvPr descr="elmo is standing in front of a cloudy sky with lightning (provided by Tenor)" id="281" name="Google Shape;281;p46"/>
          <p:cNvPicPr preferRelativeResize="0"/>
          <p:nvPr/>
        </p:nvPicPr>
        <p:blipFill>
          <a:blip r:embed="rId3">
            <a:alphaModFix/>
          </a:blip>
          <a:stretch>
            <a:fillRect/>
          </a:stretch>
        </p:blipFill>
        <p:spPr>
          <a:xfrm>
            <a:off x="127675" y="1479000"/>
            <a:ext cx="4321100" cy="2337300"/>
          </a:xfrm>
          <a:prstGeom prst="rect">
            <a:avLst/>
          </a:prstGeom>
          <a:noFill/>
          <a:ln>
            <a:noFill/>
          </a:ln>
        </p:spPr>
      </p:pic>
      <p:sp>
        <p:nvSpPr>
          <p:cNvPr id="282" name="Google Shape;282;p46"/>
          <p:cNvSpPr txBox="1"/>
          <p:nvPr/>
        </p:nvSpPr>
        <p:spPr>
          <a:xfrm>
            <a:off x="4572000" y="1479000"/>
            <a:ext cx="4533300" cy="31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2"/>
                </a:solidFill>
                <a:latin typeface="Roboto"/>
                <a:ea typeface="Roboto"/>
                <a:cs typeface="Roboto"/>
                <a:sym typeface="Roboto"/>
              </a:rPr>
              <a:t>The three A’s:</a:t>
            </a:r>
            <a:endParaRPr sz="2400">
              <a:solidFill>
                <a:schemeClr val="lt2"/>
              </a:solidFill>
              <a:latin typeface="Roboto"/>
              <a:ea typeface="Roboto"/>
              <a:cs typeface="Roboto"/>
              <a:sym typeface="Roboto"/>
            </a:endParaRPr>
          </a:p>
          <a:p>
            <a:pPr indent="-381000" lvl="0" marL="457200" rtl="0" algn="l">
              <a:spcBef>
                <a:spcPts val="0"/>
              </a:spcBef>
              <a:spcAft>
                <a:spcPts val="0"/>
              </a:spcAft>
              <a:buClr>
                <a:schemeClr val="lt2"/>
              </a:buClr>
              <a:buSzPts val="2400"/>
              <a:buFont typeface="Roboto"/>
              <a:buChar char="●"/>
            </a:pPr>
            <a:r>
              <a:rPr lang="en-GB" sz="2400">
                <a:solidFill>
                  <a:schemeClr val="lt2"/>
                </a:solidFill>
                <a:latin typeface="Roboto"/>
                <a:ea typeface="Roboto"/>
                <a:cs typeface="Roboto"/>
                <a:sym typeface="Roboto"/>
              </a:rPr>
              <a:t>A - Authentication </a:t>
            </a:r>
            <a:endParaRPr sz="2400">
              <a:solidFill>
                <a:schemeClr val="lt2"/>
              </a:solidFill>
              <a:latin typeface="Roboto"/>
              <a:ea typeface="Roboto"/>
              <a:cs typeface="Roboto"/>
              <a:sym typeface="Roboto"/>
            </a:endParaRPr>
          </a:p>
          <a:p>
            <a:pPr indent="-381000" lvl="0" marL="457200" rtl="0" algn="l">
              <a:spcBef>
                <a:spcPts val="0"/>
              </a:spcBef>
              <a:spcAft>
                <a:spcPts val="0"/>
              </a:spcAft>
              <a:buClr>
                <a:schemeClr val="lt2"/>
              </a:buClr>
              <a:buSzPts val="2400"/>
              <a:buFont typeface="Roboto"/>
              <a:buChar char="●"/>
            </a:pPr>
            <a:r>
              <a:rPr lang="en-GB" sz="2400">
                <a:solidFill>
                  <a:schemeClr val="lt2"/>
                </a:solidFill>
                <a:latin typeface="Roboto"/>
                <a:ea typeface="Roboto"/>
                <a:cs typeface="Roboto"/>
                <a:sym typeface="Roboto"/>
              </a:rPr>
              <a:t>A - Authorization </a:t>
            </a:r>
            <a:endParaRPr sz="2400">
              <a:solidFill>
                <a:schemeClr val="lt2"/>
              </a:solidFill>
              <a:latin typeface="Roboto"/>
              <a:ea typeface="Roboto"/>
              <a:cs typeface="Roboto"/>
              <a:sym typeface="Roboto"/>
            </a:endParaRPr>
          </a:p>
          <a:p>
            <a:pPr indent="-381000" lvl="0" marL="457200" rtl="0" algn="l">
              <a:spcBef>
                <a:spcPts val="0"/>
              </a:spcBef>
              <a:spcAft>
                <a:spcPts val="0"/>
              </a:spcAft>
              <a:buClr>
                <a:schemeClr val="lt2"/>
              </a:buClr>
              <a:buSzPts val="2400"/>
              <a:buFont typeface="Roboto"/>
              <a:buChar char="●"/>
            </a:pPr>
            <a:r>
              <a:rPr lang="en-GB" sz="2400">
                <a:solidFill>
                  <a:schemeClr val="lt2"/>
                </a:solidFill>
                <a:latin typeface="Roboto"/>
                <a:ea typeface="Roboto"/>
                <a:cs typeface="Roboto"/>
                <a:sym typeface="Roboto"/>
              </a:rPr>
              <a:t>A - Audit</a:t>
            </a:r>
            <a:endParaRPr sz="2400">
              <a:solidFill>
                <a:schemeClr val="lt2"/>
              </a:solidFill>
              <a:latin typeface="Roboto"/>
              <a:ea typeface="Roboto"/>
              <a:cs typeface="Roboto"/>
              <a:sym typeface="Roboto"/>
            </a:endParaRPr>
          </a:p>
        </p:txBody>
      </p:sp>
      <p:sp>
        <p:nvSpPr>
          <p:cNvPr id="283" name="Google Shape;283;p46"/>
          <p:cNvSpPr txBox="1"/>
          <p:nvPr/>
        </p:nvSpPr>
        <p:spPr>
          <a:xfrm>
            <a:off x="312125" y="40553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t>"authori</a:t>
            </a:r>
            <a:r>
              <a:rPr lang="en-GB" sz="1350">
                <a:solidFill>
                  <a:srgbClr val="FF0000"/>
                </a:solidFill>
              </a:rPr>
              <a:t>z</a:t>
            </a:r>
            <a:r>
              <a:rPr lang="en-GB" sz="1350"/>
              <a:t>ation" = American English "authori</a:t>
            </a:r>
            <a:r>
              <a:rPr lang="en-GB" sz="1350">
                <a:solidFill>
                  <a:srgbClr val="6AA84F"/>
                </a:solidFill>
              </a:rPr>
              <a:t>s</a:t>
            </a:r>
            <a:r>
              <a:rPr lang="en-GB" sz="1350"/>
              <a:t>ation" = British English</a:t>
            </a:r>
            <a:endParaRPr/>
          </a:p>
        </p:txBody>
      </p:sp>
      <p:sp>
        <p:nvSpPr>
          <p:cNvPr id="284" name="Google Shape;284;p46"/>
          <p:cNvSpPr txBox="1"/>
          <p:nvPr/>
        </p:nvSpPr>
        <p:spPr>
          <a:xfrm>
            <a:off x="4707900" y="3123225"/>
            <a:ext cx="4234200" cy="145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Who are you?</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Are you allowed todo that?</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Make a note of it</a:t>
            </a:r>
            <a:endParaRPr sz="1800">
              <a:solidFill>
                <a:schemeClr val="lt2"/>
              </a:solidFill>
              <a:latin typeface="Roboto"/>
              <a:ea typeface="Roboto"/>
              <a:cs typeface="Roboto"/>
              <a:sym typeface="Roboto"/>
            </a:endParaRPr>
          </a:p>
        </p:txBody>
      </p:sp>
      <p:sp>
        <p:nvSpPr>
          <p:cNvPr id="285" name="Google Shape;285;p46"/>
          <p:cNvSpPr txBox="1"/>
          <p:nvPr/>
        </p:nvSpPr>
        <p:spPr>
          <a:xfrm>
            <a:off x="7676300" y="17760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2"/>
                </a:solidFill>
                <a:latin typeface="Roboto"/>
                <a:ea typeface="Roboto"/>
                <a:cs typeface="Roboto"/>
                <a:sym typeface="Roboto"/>
              </a:rPr>
              <a:t>(AuthN)</a:t>
            </a:r>
            <a:endParaRPr/>
          </a:p>
        </p:txBody>
      </p:sp>
      <p:sp>
        <p:nvSpPr>
          <p:cNvPr id="286" name="Google Shape;286;p46"/>
          <p:cNvSpPr txBox="1"/>
          <p:nvPr/>
        </p:nvSpPr>
        <p:spPr>
          <a:xfrm>
            <a:off x="7676300" y="22166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2"/>
                </a:solidFill>
                <a:latin typeface="Roboto"/>
                <a:ea typeface="Roboto"/>
                <a:cs typeface="Roboto"/>
                <a:sym typeface="Roboto"/>
              </a:rPr>
              <a:t>(AuthZ)</a:t>
            </a:r>
            <a:endParaRPr/>
          </a:p>
        </p:txBody>
      </p:sp>
      <p:cxnSp>
        <p:nvCxnSpPr>
          <p:cNvPr id="287" name="Google Shape;287;p46"/>
          <p:cNvCxnSpPr/>
          <p:nvPr/>
        </p:nvCxnSpPr>
        <p:spPr>
          <a:xfrm rot="10800000">
            <a:off x="8243125" y="2750575"/>
            <a:ext cx="250500" cy="1945200"/>
          </a:xfrm>
          <a:prstGeom prst="straightConnector1">
            <a:avLst/>
          </a:prstGeom>
          <a:noFill/>
          <a:ln cap="flat" cmpd="sng" w="2286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167100" y="1291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Authorization - </a:t>
            </a:r>
            <a:r>
              <a:rPr lang="en-GB"/>
              <a:t>AuthZ</a:t>
            </a:r>
            <a:endParaRPr/>
          </a:p>
        </p:txBody>
      </p:sp>
      <p:sp>
        <p:nvSpPr>
          <p:cNvPr id="293" name="Google Shape;293;p47"/>
          <p:cNvSpPr txBox="1"/>
          <p:nvPr>
            <p:ph idx="1" type="body"/>
          </p:nvPr>
        </p:nvSpPr>
        <p:spPr>
          <a:xfrm>
            <a:off x="-14450" y="1032600"/>
            <a:ext cx="9010500" cy="368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“Authorization is the process of determining what resources/actions a user or system is allowed to access/perform”</a:t>
            </a:r>
            <a:endParaRPr/>
          </a:p>
        </p:txBody>
      </p:sp>
      <p:sp>
        <p:nvSpPr>
          <p:cNvPr id="294" name="Google Shape;294;p47"/>
          <p:cNvSpPr/>
          <p:nvPr/>
        </p:nvSpPr>
        <p:spPr>
          <a:xfrm>
            <a:off x="90900" y="2670825"/>
            <a:ext cx="1194000" cy="1153200"/>
          </a:xfrm>
          <a:prstGeom prst="smileyFace">
            <a:avLst>
              <a:gd fmla="val 4653" name="adj"/>
            </a:avLst>
          </a:prstGeom>
          <a:solidFill>
            <a:srgbClr val="F1C232"/>
          </a:solidFill>
          <a:ln cap="flat" cmpd="sng" w="9525">
            <a:solidFill>
              <a:srgbClr val="250D3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295" name="Google Shape;295;p47"/>
          <p:cNvSpPr/>
          <p:nvPr/>
        </p:nvSpPr>
        <p:spPr>
          <a:xfrm>
            <a:off x="5574125" y="2640800"/>
            <a:ext cx="2462700" cy="14205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Policy </a:t>
            </a:r>
            <a:r>
              <a:rPr lang="en-GB">
                <a:solidFill>
                  <a:schemeClr val="lt1"/>
                </a:solidFill>
                <a:latin typeface="Roboto"/>
                <a:ea typeface="Roboto"/>
                <a:cs typeface="Roboto"/>
                <a:sym typeface="Roboto"/>
              </a:rPr>
              <a:t>Enforcement</a:t>
            </a:r>
            <a:r>
              <a:rPr lang="en-GB">
                <a:solidFill>
                  <a:schemeClr val="lt1"/>
                </a:solidFill>
                <a:latin typeface="Roboto"/>
                <a:ea typeface="Roboto"/>
                <a:cs typeface="Roboto"/>
                <a:sym typeface="Roboto"/>
              </a:rPr>
              <a:t> Point (PEP)</a:t>
            </a:r>
            <a:endParaRPr>
              <a:solidFill>
                <a:schemeClr val="lt1"/>
              </a:solidFill>
              <a:latin typeface="Roboto"/>
              <a:ea typeface="Roboto"/>
              <a:cs typeface="Roboto"/>
              <a:sym typeface="Roboto"/>
            </a:endParaRPr>
          </a:p>
        </p:txBody>
      </p:sp>
      <p:sp>
        <p:nvSpPr>
          <p:cNvPr id="296" name="Google Shape;296;p47"/>
          <p:cNvSpPr/>
          <p:nvPr/>
        </p:nvSpPr>
        <p:spPr>
          <a:xfrm>
            <a:off x="2498100" y="2921300"/>
            <a:ext cx="2533500" cy="85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AuthZ</a:t>
            </a:r>
            <a:endParaRPr>
              <a:solidFill>
                <a:schemeClr val="lt1"/>
              </a:solidFill>
              <a:latin typeface="Roboto"/>
              <a:ea typeface="Roboto"/>
              <a:cs typeface="Roboto"/>
              <a:sym typeface="Roboto"/>
            </a:endParaRPr>
          </a:p>
          <a:p>
            <a:pPr indent="0" lvl="0" marL="0" rtl="0" algn="ctr">
              <a:spcBef>
                <a:spcPts val="0"/>
              </a:spcBef>
              <a:spcAft>
                <a:spcPts val="0"/>
              </a:spcAft>
              <a:buNone/>
            </a:pPr>
            <a:r>
              <a:rPr lang="en-GB">
                <a:solidFill>
                  <a:schemeClr val="lt1"/>
                </a:solidFill>
                <a:latin typeface="Roboto"/>
                <a:ea typeface="Roboto"/>
                <a:cs typeface="Roboto"/>
                <a:sym typeface="Roboto"/>
              </a:rPr>
              <a:t>Engine</a:t>
            </a:r>
            <a:endParaRPr>
              <a:solidFill>
                <a:schemeClr val="lt1"/>
              </a:solidFill>
              <a:latin typeface="Roboto"/>
              <a:ea typeface="Roboto"/>
              <a:cs typeface="Roboto"/>
              <a:sym typeface="Roboto"/>
            </a:endParaRPr>
          </a:p>
          <a:p>
            <a:pPr indent="0" lvl="0" marL="0" rtl="0" algn="ctr">
              <a:spcBef>
                <a:spcPts val="0"/>
              </a:spcBef>
              <a:spcAft>
                <a:spcPts val="0"/>
              </a:spcAft>
              <a:buNone/>
            </a:pPr>
            <a:r>
              <a:rPr lang="en-GB">
                <a:solidFill>
                  <a:schemeClr val="lt1"/>
                </a:solidFill>
                <a:latin typeface="Roboto"/>
                <a:ea typeface="Roboto"/>
                <a:cs typeface="Roboto"/>
                <a:sym typeface="Roboto"/>
              </a:rPr>
              <a:t>(Policy Decision Point - PDP)</a:t>
            </a:r>
            <a:endParaRPr>
              <a:solidFill>
                <a:schemeClr val="lt1"/>
              </a:solidFill>
              <a:latin typeface="Roboto"/>
              <a:ea typeface="Roboto"/>
              <a:cs typeface="Roboto"/>
              <a:sym typeface="Roboto"/>
            </a:endParaRPr>
          </a:p>
        </p:txBody>
      </p:sp>
      <p:sp>
        <p:nvSpPr>
          <p:cNvPr id="297" name="Google Shape;297;p47"/>
          <p:cNvSpPr/>
          <p:nvPr/>
        </p:nvSpPr>
        <p:spPr>
          <a:xfrm>
            <a:off x="3268375" y="2225050"/>
            <a:ext cx="917700" cy="476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Policy</a:t>
            </a:r>
            <a:endParaRPr>
              <a:solidFill>
                <a:schemeClr val="lt1"/>
              </a:solidFill>
              <a:latin typeface="Roboto"/>
              <a:ea typeface="Roboto"/>
              <a:cs typeface="Roboto"/>
              <a:sym typeface="Roboto"/>
            </a:endParaRPr>
          </a:p>
        </p:txBody>
      </p:sp>
      <p:sp>
        <p:nvSpPr>
          <p:cNvPr id="298" name="Google Shape;298;p47"/>
          <p:cNvSpPr/>
          <p:nvPr/>
        </p:nvSpPr>
        <p:spPr>
          <a:xfrm>
            <a:off x="3268375" y="3936875"/>
            <a:ext cx="917700" cy="4761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Context</a:t>
            </a:r>
            <a:endParaRPr>
              <a:solidFill>
                <a:schemeClr val="lt1"/>
              </a:solidFill>
              <a:latin typeface="Roboto"/>
              <a:ea typeface="Roboto"/>
              <a:cs typeface="Roboto"/>
              <a:sym typeface="Roboto"/>
            </a:endParaRPr>
          </a:p>
        </p:txBody>
      </p:sp>
      <p:sp>
        <p:nvSpPr>
          <p:cNvPr id="299" name="Google Shape;299;p47"/>
          <p:cNvSpPr txBox="1"/>
          <p:nvPr/>
        </p:nvSpPr>
        <p:spPr>
          <a:xfrm>
            <a:off x="-23800" y="3899100"/>
            <a:ext cx="1362900" cy="4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900">
                <a:solidFill>
                  <a:schemeClr val="lt2"/>
                </a:solidFill>
                <a:latin typeface="Roboto"/>
                <a:ea typeface="Roboto"/>
                <a:cs typeface="Roboto"/>
                <a:sym typeface="Roboto"/>
              </a:rPr>
              <a:t>Identity</a:t>
            </a:r>
            <a:endParaRPr b="1" sz="900">
              <a:solidFill>
                <a:schemeClr val="lt2"/>
              </a:solidFill>
              <a:latin typeface="Roboto"/>
              <a:ea typeface="Roboto"/>
              <a:cs typeface="Roboto"/>
              <a:sym typeface="Roboto"/>
            </a:endParaRPr>
          </a:p>
          <a:p>
            <a:pPr indent="0" lvl="0" marL="0" rtl="0" algn="ctr">
              <a:spcBef>
                <a:spcPts val="0"/>
              </a:spcBef>
              <a:spcAft>
                <a:spcPts val="0"/>
              </a:spcAft>
              <a:buNone/>
            </a:pPr>
            <a:r>
              <a:rPr b="1" lang="en-GB" sz="900">
                <a:solidFill>
                  <a:schemeClr val="lt2"/>
                </a:solidFill>
                <a:latin typeface="Roboto"/>
                <a:ea typeface="Roboto"/>
                <a:cs typeface="Roboto"/>
                <a:sym typeface="Roboto"/>
              </a:rPr>
              <a:t>Human / Machine</a:t>
            </a:r>
            <a:endParaRPr b="1" sz="900">
              <a:solidFill>
                <a:schemeClr val="lt2"/>
              </a:solidFill>
              <a:latin typeface="Roboto"/>
              <a:ea typeface="Roboto"/>
              <a:cs typeface="Roboto"/>
              <a:sym typeface="Roboto"/>
            </a:endParaRPr>
          </a:p>
        </p:txBody>
      </p:sp>
      <p:cxnSp>
        <p:nvCxnSpPr>
          <p:cNvPr id="300" name="Google Shape;300;p47"/>
          <p:cNvCxnSpPr>
            <a:stCxn id="297" idx="3"/>
            <a:endCxn id="296" idx="0"/>
          </p:cNvCxnSpPr>
          <p:nvPr/>
        </p:nvCxnSpPr>
        <p:spPr>
          <a:xfrm>
            <a:off x="3727225" y="2701150"/>
            <a:ext cx="37500" cy="2202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47"/>
          <p:cNvCxnSpPr>
            <a:stCxn id="298" idx="1"/>
            <a:endCxn id="296" idx="2"/>
          </p:cNvCxnSpPr>
          <p:nvPr/>
        </p:nvCxnSpPr>
        <p:spPr>
          <a:xfrm flipH="1" rot="10800000">
            <a:off x="3727225" y="3780875"/>
            <a:ext cx="37500" cy="1560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47"/>
          <p:cNvCxnSpPr>
            <a:stCxn id="294" idx="6"/>
            <a:endCxn id="296" idx="1"/>
          </p:cNvCxnSpPr>
          <p:nvPr/>
        </p:nvCxnSpPr>
        <p:spPr>
          <a:xfrm>
            <a:off x="1284900" y="3247425"/>
            <a:ext cx="1213200" cy="1035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47"/>
          <p:cNvCxnSpPr>
            <a:stCxn id="296" idx="3"/>
            <a:endCxn id="295" idx="1"/>
          </p:cNvCxnSpPr>
          <p:nvPr/>
        </p:nvCxnSpPr>
        <p:spPr>
          <a:xfrm>
            <a:off x="5031600" y="3351050"/>
            <a:ext cx="542400" cy="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47"/>
          <p:cNvSpPr txBox="1"/>
          <p:nvPr/>
        </p:nvSpPr>
        <p:spPr>
          <a:xfrm>
            <a:off x="4073050" y="3929675"/>
            <a:ext cx="1270200" cy="490500"/>
          </a:xfrm>
          <a:prstGeom prst="rect">
            <a:avLst/>
          </a:prstGeom>
          <a:noFill/>
          <a:ln>
            <a:noFill/>
          </a:ln>
        </p:spPr>
        <p:txBody>
          <a:bodyPr anchorCtr="0" anchor="t" bIns="91425" lIns="91425" spcFirstLastPara="1" rIns="91425" wrap="square" tIns="91425">
            <a:noAutofit/>
          </a:bodyPr>
          <a:lstStyle/>
          <a:p>
            <a:pPr indent="-273050" lvl="0" marL="457200" rtl="0" algn="l">
              <a:spcBef>
                <a:spcPts val="0"/>
              </a:spcBef>
              <a:spcAft>
                <a:spcPts val="0"/>
              </a:spcAft>
              <a:buClr>
                <a:schemeClr val="lt2"/>
              </a:buClr>
              <a:buSzPts val="700"/>
              <a:buFont typeface="Roboto"/>
              <a:buChar char="●"/>
            </a:pPr>
            <a:r>
              <a:rPr lang="en-GB" sz="700">
                <a:solidFill>
                  <a:schemeClr val="lt2"/>
                </a:solidFill>
                <a:latin typeface="Roboto"/>
                <a:ea typeface="Roboto"/>
                <a:cs typeface="Roboto"/>
                <a:sym typeface="Roboto"/>
              </a:rPr>
              <a:t>Time</a:t>
            </a:r>
            <a:endParaRPr sz="700">
              <a:solidFill>
                <a:schemeClr val="lt2"/>
              </a:solidFill>
              <a:latin typeface="Roboto"/>
              <a:ea typeface="Roboto"/>
              <a:cs typeface="Roboto"/>
              <a:sym typeface="Roboto"/>
            </a:endParaRPr>
          </a:p>
          <a:p>
            <a:pPr indent="-273050" lvl="0" marL="457200" rtl="0" algn="l">
              <a:spcBef>
                <a:spcPts val="0"/>
              </a:spcBef>
              <a:spcAft>
                <a:spcPts val="0"/>
              </a:spcAft>
              <a:buClr>
                <a:schemeClr val="lt2"/>
              </a:buClr>
              <a:buSzPts val="700"/>
              <a:buFont typeface="Roboto"/>
              <a:buChar char="●"/>
            </a:pPr>
            <a:r>
              <a:rPr lang="en-GB" sz="700">
                <a:solidFill>
                  <a:schemeClr val="lt2"/>
                </a:solidFill>
                <a:latin typeface="Roboto"/>
                <a:ea typeface="Roboto"/>
                <a:cs typeface="Roboto"/>
                <a:sym typeface="Roboto"/>
              </a:rPr>
              <a:t>Day of the week</a:t>
            </a:r>
            <a:endParaRPr sz="700">
              <a:solidFill>
                <a:schemeClr val="lt2"/>
              </a:solidFill>
              <a:latin typeface="Roboto"/>
              <a:ea typeface="Roboto"/>
              <a:cs typeface="Roboto"/>
              <a:sym typeface="Roboto"/>
            </a:endParaRPr>
          </a:p>
          <a:p>
            <a:pPr indent="-273050" lvl="0" marL="457200" rtl="0" algn="l">
              <a:spcBef>
                <a:spcPts val="0"/>
              </a:spcBef>
              <a:spcAft>
                <a:spcPts val="0"/>
              </a:spcAft>
              <a:buClr>
                <a:schemeClr val="lt2"/>
              </a:buClr>
              <a:buSzPts val="700"/>
              <a:buFont typeface="Roboto"/>
              <a:buChar char="●"/>
            </a:pPr>
            <a:r>
              <a:rPr lang="en-GB" sz="700">
                <a:solidFill>
                  <a:schemeClr val="lt2"/>
                </a:solidFill>
                <a:latin typeface="Roboto"/>
                <a:ea typeface="Roboto"/>
                <a:cs typeface="Roboto"/>
                <a:sym typeface="Roboto"/>
              </a:rPr>
              <a:t>Risk - IP</a:t>
            </a:r>
            <a:endParaRPr sz="700">
              <a:solidFill>
                <a:schemeClr val="lt2"/>
              </a:solidFill>
              <a:latin typeface="Roboto"/>
              <a:ea typeface="Roboto"/>
              <a:cs typeface="Roboto"/>
              <a:sym typeface="Roboto"/>
            </a:endParaRPr>
          </a:p>
        </p:txBody>
      </p:sp>
      <p:sp>
        <p:nvSpPr>
          <p:cNvPr id="305" name="Google Shape;305;p47"/>
          <p:cNvSpPr txBox="1"/>
          <p:nvPr/>
        </p:nvSpPr>
        <p:spPr>
          <a:xfrm>
            <a:off x="4294375" y="2289875"/>
            <a:ext cx="803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2"/>
                </a:solidFill>
                <a:latin typeface="Roboto"/>
                <a:ea typeface="Roboto"/>
                <a:cs typeface="Roboto"/>
                <a:sym typeface="Roboto"/>
              </a:rPr>
              <a:t>We will touch on soon…</a:t>
            </a:r>
            <a:endParaRPr sz="800">
              <a:solidFill>
                <a:schemeClr val="lt2"/>
              </a:solidFill>
              <a:latin typeface="Roboto"/>
              <a:ea typeface="Roboto"/>
              <a:cs typeface="Roboto"/>
              <a:sym typeface="Roboto"/>
            </a:endParaRPr>
          </a:p>
        </p:txBody>
      </p:sp>
      <p:pic>
        <p:nvPicPr>
          <p:cNvPr descr="a white check mark is in a green square . (provided by Tenor)" id="306" name="Google Shape;306;p47"/>
          <p:cNvPicPr preferRelativeResize="0"/>
          <p:nvPr/>
        </p:nvPicPr>
        <p:blipFill>
          <a:blip r:embed="rId3">
            <a:alphaModFix/>
          </a:blip>
          <a:stretch>
            <a:fillRect/>
          </a:stretch>
        </p:blipFill>
        <p:spPr>
          <a:xfrm>
            <a:off x="7326175" y="1756425"/>
            <a:ext cx="914400" cy="914400"/>
          </a:xfrm>
          <a:prstGeom prst="rect">
            <a:avLst/>
          </a:prstGeom>
          <a:noFill/>
          <a:ln>
            <a:noFill/>
          </a:ln>
        </p:spPr>
      </p:pic>
      <p:pic>
        <p:nvPicPr>
          <p:cNvPr descr="a red cross on a white background that looks like an x (provided by Tenor)" id="307" name="Google Shape;307;p47"/>
          <p:cNvPicPr preferRelativeResize="0"/>
          <p:nvPr/>
        </p:nvPicPr>
        <p:blipFill>
          <a:blip r:embed="rId4">
            <a:alphaModFix/>
          </a:blip>
          <a:stretch>
            <a:fillRect/>
          </a:stretch>
        </p:blipFill>
        <p:spPr>
          <a:xfrm>
            <a:off x="7270700" y="3502475"/>
            <a:ext cx="917700" cy="917700"/>
          </a:xfrm>
          <a:prstGeom prst="rect">
            <a:avLst/>
          </a:prstGeom>
          <a:noFill/>
          <a:ln>
            <a:noFill/>
          </a:ln>
        </p:spPr>
      </p:pic>
      <p:pic>
        <p:nvPicPr>
          <p:cNvPr descr="a pink question mark is against a white backdrop (provided by Tenor)" id="308" name="Google Shape;308;p47"/>
          <p:cNvPicPr preferRelativeResize="0"/>
          <p:nvPr/>
        </p:nvPicPr>
        <p:blipFill>
          <a:blip r:embed="rId5">
            <a:alphaModFix/>
          </a:blip>
          <a:stretch>
            <a:fillRect/>
          </a:stretch>
        </p:blipFill>
        <p:spPr>
          <a:xfrm>
            <a:off x="7948846" y="2861210"/>
            <a:ext cx="669475" cy="827290"/>
          </a:xfrm>
          <a:prstGeom prst="rect">
            <a:avLst/>
          </a:prstGeom>
          <a:noFill/>
          <a:ln>
            <a:noFill/>
          </a:ln>
        </p:spPr>
      </p:pic>
      <p:sp>
        <p:nvSpPr>
          <p:cNvPr id="309" name="Google Shape;309;p47"/>
          <p:cNvSpPr txBox="1"/>
          <p:nvPr/>
        </p:nvSpPr>
        <p:spPr>
          <a:xfrm>
            <a:off x="8310900" y="2135625"/>
            <a:ext cx="5883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2"/>
                </a:solidFill>
                <a:latin typeface="Roboto"/>
                <a:ea typeface="Roboto"/>
                <a:cs typeface="Roboto"/>
                <a:sym typeface="Roboto"/>
              </a:rPr>
              <a:t>Access Granted</a:t>
            </a:r>
            <a:endParaRPr sz="800">
              <a:solidFill>
                <a:schemeClr val="lt2"/>
              </a:solidFill>
              <a:latin typeface="Roboto"/>
              <a:ea typeface="Roboto"/>
              <a:cs typeface="Roboto"/>
              <a:sym typeface="Roboto"/>
            </a:endParaRPr>
          </a:p>
        </p:txBody>
      </p:sp>
      <p:sp>
        <p:nvSpPr>
          <p:cNvPr id="310" name="Google Shape;310;p47"/>
          <p:cNvSpPr txBox="1"/>
          <p:nvPr/>
        </p:nvSpPr>
        <p:spPr>
          <a:xfrm>
            <a:off x="8310900" y="4096925"/>
            <a:ext cx="5883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2"/>
                </a:solidFill>
                <a:latin typeface="Roboto"/>
                <a:ea typeface="Roboto"/>
                <a:cs typeface="Roboto"/>
                <a:sym typeface="Roboto"/>
              </a:rPr>
              <a:t>Access Denied</a:t>
            </a:r>
            <a:endParaRPr sz="800">
              <a:solidFill>
                <a:schemeClr val="lt2"/>
              </a:solidFill>
              <a:latin typeface="Roboto"/>
              <a:ea typeface="Roboto"/>
              <a:cs typeface="Roboto"/>
              <a:sym typeface="Roboto"/>
            </a:endParaRPr>
          </a:p>
        </p:txBody>
      </p:sp>
      <p:sp>
        <p:nvSpPr>
          <p:cNvPr id="311" name="Google Shape;311;p47"/>
          <p:cNvSpPr txBox="1"/>
          <p:nvPr/>
        </p:nvSpPr>
        <p:spPr>
          <a:xfrm>
            <a:off x="8465400" y="3444325"/>
            <a:ext cx="588300" cy="1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2"/>
                </a:solidFill>
                <a:latin typeface="Roboto"/>
                <a:ea typeface="Roboto"/>
                <a:cs typeface="Roboto"/>
                <a:sym typeface="Roboto"/>
              </a:rPr>
              <a:t>Step Up</a:t>
            </a:r>
            <a:endParaRPr sz="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Where do we use Authorization?</a:t>
            </a:r>
            <a:endParaRPr/>
          </a:p>
        </p:txBody>
      </p:sp>
      <p:pic>
        <p:nvPicPr>
          <p:cNvPr descr="an illustration of a computer and a cell phone with icons including a cloud and a check mark (provided by Tenor)" id="317" name="Google Shape;317;p48"/>
          <p:cNvPicPr preferRelativeResize="0"/>
          <p:nvPr/>
        </p:nvPicPr>
        <p:blipFill>
          <a:blip r:embed="rId3">
            <a:alphaModFix/>
          </a:blip>
          <a:stretch>
            <a:fillRect/>
          </a:stretch>
        </p:blipFill>
        <p:spPr>
          <a:xfrm>
            <a:off x="4363300" y="2899950"/>
            <a:ext cx="2139349" cy="2139349"/>
          </a:xfrm>
          <a:prstGeom prst="rect">
            <a:avLst/>
          </a:prstGeom>
          <a:noFill/>
          <a:ln>
            <a:noFill/>
          </a:ln>
        </p:spPr>
      </p:pic>
      <p:pic>
        <p:nvPicPr>
          <p:cNvPr descr="Business office building vector icon (provided by Getty Images)" id="318" name="Google Shape;318;p48"/>
          <p:cNvPicPr preferRelativeResize="0"/>
          <p:nvPr/>
        </p:nvPicPr>
        <p:blipFill>
          <a:blip r:embed="rId4">
            <a:alphaModFix/>
          </a:blip>
          <a:stretch>
            <a:fillRect/>
          </a:stretch>
        </p:blipFill>
        <p:spPr>
          <a:xfrm>
            <a:off x="2413175" y="3209475"/>
            <a:ext cx="1619098" cy="1619098"/>
          </a:xfrm>
          <a:prstGeom prst="rect">
            <a:avLst/>
          </a:prstGeom>
          <a:noFill/>
          <a:ln>
            <a:noFill/>
          </a:ln>
        </p:spPr>
      </p:pic>
      <p:sp>
        <p:nvSpPr>
          <p:cNvPr id="319" name="Google Shape;319;p48"/>
          <p:cNvSpPr txBox="1"/>
          <p:nvPr/>
        </p:nvSpPr>
        <p:spPr>
          <a:xfrm>
            <a:off x="319500" y="2037025"/>
            <a:ext cx="13455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Business</a:t>
            </a:r>
            <a:endParaRPr sz="1800">
              <a:solidFill>
                <a:schemeClr val="lt2"/>
              </a:solidFill>
              <a:latin typeface="Roboto"/>
              <a:ea typeface="Roboto"/>
              <a:cs typeface="Roboto"/>
              <a:sym typeface="Roboto"/>
            </a:endParaRPr>
          </a:p>
        </p:txBody>
      </p:sp>
      <p:sp>
        <p:nvSpPr>
          <p:cNvPr id="320" name="Google Shape;320;p48"/>
          <p:cNvSpPr txBox="1"/>
          <p:nvPr/>
        </p:nvSpPr>
        <p:spPr>
          <a:xfrm>
            <a:off x="7026800" y="2131175"/>
            <a:ext cx="13455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2"/>
                </a:solidFill>
                <a:latin typeface="Roboto"/>
                <a:ea typeface="Roboto"/>
                <a:cs typeface="Roboto"/>
                <a:sym typeface="Roboto"/>
              </a:rPr>
              <a:t>Product</a:t>
            </a:r>
            <a:endParaRPr sz="1800">
              <a:solidFill>
                <a:schemeClr val="lt2"/>
              </a:solidFill>
              <a:latin typeface="Roboto"/>
              <a:ea typeface="Roboto"/>
              <a:cs typeface="Roboto"/>
              <a:sym typeface="Roboto"/>
            </a:endParaRPr>
          </a:p>
        </p:txBody>
      </p:sp>
      <p:sp>
        <p:nvSpPr>
          <p:cNvPr id="321" name="Google Shape;321;p48"/>
          <p:cNvSpPr txBox="1"/>
          <p:nvPr/>
        </p:nvSpPr>
        <p:spPr>
          <a:xfrm>
            <a:off x="28050" y="2647950"/>
            <a:ext cx="2457900" cy="161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Who can access your cloud?</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Google Workspace permissions</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Customer Database permissions</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Internal Apps</a:t>
            </a:r>
            <a:endParaRPr>
              <a:solidFill>
                <a:schemeClr val="lt2"/>
              </a:solidFill>
              <a:latin typeface="Roboto"/>
              <a:ea typeface="Roboto"/>
              <a:cs typeface="Roboto"/>
              <a:sym typeface="Roboto"/>
            </a:endParaRPr>
          </a:p>
        </p:txBody>
      </p:sp>
      <p:sp>
        <p:nvSpPr>
          <p:cNvPr id="322" name="Google Shape;322;p48"/>
          <p:cNvSpPr txBox="1"/>
          <p:nvPr/>
        </p:nvSpPr>
        <p:spPr>
          <a:xfrm>
            <a:off x="6557950" y="2899950"/>
            <a:ext cx="2457900" cy="161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Building product X and you need a permission system to enforcee Y</a:t>
            </a:r>
            <a:endParaRPr>
              <a:solidFill>
                <a:schemeClr val="lt2"/>
              </a:solidFill>
              <a:latin typeface="Roboto"/>
              <a:ea typeface="Roboto"/>
              <a:cs typeface="Roboto"/>
              <a:sym typeface="Roboto"/>
            </a:endParaRPr>
          </a:p>
          <a:p>
            <a:pPr indent="-317500" lvl="0" marL="457200" rtl="0" algn="l">
              <a:spcBef>
                <a:spcPts val="0"/>
              </a:spcBef>
              <a:spcAft>
                <a:spcPts val="0"/>
              </a:spcAft>
              <a:buClr>
                <a:schemeClr val="lt2"/>
              </a:buClr>
              <a:buSzPts val="1400"/>
              <a:buFont typeface="Roboto"/>
              <a:buChar char="●"/>
            </a:pPr>
            <a:r>
              <a:rPr lang="en-GB">
                <a:solidFill>
                  <a:schemeClr val="lt2"/>
                </a:solidFill>
                <a:latin typeface="Roboto"/>
                <a:ea typeface="Roboto"/>
                <a:cs typeface="Roboto"/>
                <a:sym typeface="Roboto"/>
              </a:rPr>
              <a:t>Roll your own! Or use a </a:t>
            </a:r>
            <a:r>
              <a:rPr lang="en-GB">
                <a:solidFill>
                  <a:schemeClr val="lt2"/>
                </a:solidFill>
                <a:latin typeface="Roboto"/>
                <a:ea typeface="Roboto"/>
                <a:cs typeface="Roboto"/>
                <a:sym typeface="Roboto"/>
              </a:rPr>
              <a:t>open source</a:t>
            </a:r>
            <a:r>
              <a:rPr lang="en-GB">
                <a:solidFill>
                  <a:schemeClr val="lt2"/>
                </a:solidFill>
                <a:latin typeface="Roboto"/>
                <a:ea typeface="Roboto"/>
                <a:cs typeface="Roboto"/>
                <a:sym typeface="Roboto"/>
              </a:rPr>
              <a:t> product / paid service</a:t>
            </a:r>
            <a:endParaRPr>
              <a:solidFill>
                <a:schemeClr val="lt2"/>
              </a:solidFill>
              <a:latin typeface="Roboto"/>
              <a:ea typeface="Roboto"/>
              <a:cs typeface="Roboto"/>
              <a:sym typeface="Roboto"/>
            </a:endParaRPr>
          </a:p>
        </p:txBody>
      </p:sp>
      <p:sp>
        <p:nvSpPr>
          <p:cNvPr id="323" name="Google Shape;323;p48"/>
          <p:cNvSpPr txBox="1"/>
          <p:nvPr/>
        </p:nvSpPr>
        <p:spPr>
          <a:xfrm>
            <a:off x="3868800" y="1868975"/>
            <a:ext cx="11016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rgbClr val="FF00FF"/>
                </a:solidFill>
                <a:latin typeface="Roboto"/>
                <a:ea typeface="Roboto"/>
                <a:cs typeface="Roboto"/>
                <a:sym typeface="Roboto"/>
              </a:rPr>
              <a:t>BOTH</a:t>
            </a:r>
            <a:endParaRPr b="1" sz="1800" u="sng">
              <a:solidFill>
                <a:srgbClr val="FF00FF"/>
              </a:solidFill>
              <a:latin typeface="Roboto"/>
              <a:ea typeface="Roboto"/>
              <a:cs typeface="Roboto"/>
              <a:sym typeface="Roboto"/>
            </a:endParaRPr>
          </a:p>
        </p:txBody>
      </p:sp>
      <p:cxnSp>
        <p:nvCxnSpPr>
          <p:cNvPr id="324" name="Google Shape;324;p48"/>
          <p:cNvCxnSpPr>
            <a:stCxn id="319" idx="3"/>
            <a:endCxn id="323" idx="1"/>
          </p:cNvCxnSpPr>
          <p:nvPr/>
        </p:nvCxnSpPr>
        <p:spPr>
          <a:xfrm flipH="1" rot="10800000">
            <a:off x="1665000" y="2142775"/>
            <a:ext cx="2203800" cy="369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8"/>
          <p:cNvCxnSpPr>
            <a:stCxn id="320" idx="1"/>
          </p:cNvCxnSpPr>
          <p:nvPr/>
        </p:nvCxnSpPr>
        <p:spPr>
          <a:xfrm rot="10800000">
            <a:off x="4666100" y="2130125"/>
            <a:ext cx="2360700" cy="143700"/>
          </a:xfrm>
          <a:prstGeom prst="straightConnector1">
            <a:avLst/>
          </a:prstGeom>
          <a:noFill/>
          <a:ln cap="flat" cmpd="sng" w="9525">
            <a:solidFill>
              <a:schemeClr val="dk2"/>
            </a:solidFill>
            <a:prstDash val="solid"/>
            <a:round/>
            <a:headEnd len="med" w="med" type="none"/>
            <a:tailEnd len="med" w="med" type="triangle"/>
          </a:ln>
        </p:spPr>
      </p:cxnSp>
      <p:sp>
        <p:nvSpPr>
          <p:cNvPr id="326" name="Google Shape;326;p48"/>
          <p:cNvSpPr txBox="1"/>
          <p:nvPr/>
        </p:nvSpPr>
        <p:spPr>
          <a:xfrm>
            <a:off x="2569600" y="2326488"/>
            <a:ext cx="35526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solidFill>
                  <a:schemeClr val="lt2"/>
                </a:solidFill>
                <a:latin typeface="Roboto"/>
                <a:ea typeface="Roboto"/>
                <a:cs typeface="Roboto"/>
                <a:sym typeface="Roboto"/>
              </a:rPr>
              <a:t>You are building your own custom Authorization application to solve a business need</a:t>
            </a:r>
            <a:endParaRPr sz="13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471900" y="529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The Great </a:t>
            </a:r>
            <a:r>
              <a:rPr lang="en-GB"/>
              <a:t>Compromise</a:t>
            </a:r>
            <a:endParaRPr/>
          </a:p>
        </p:txBody>
      </p:sp>
      <p:sp>
        <p:nvSpPr>
          <p:cNvPr id="332" name="Google Shape;332;p49"/>
          <p:cNvSpPr txBox="1"/>
          <p:nvPr>
            <p:ph idx="1" type="body"/>
          </p:nvPr>
        </p:nvSpPr>
        <p:spPr>
          <a:xfrm>
            <a:off x="137950" y="1413600"/>
            <a:ext cx="9010500" cy="368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Easy of Use</a:t>
            </a:r>
            <a:endParaRPr/>
          </a:p>
          <a:p>
            <a:pPr indent="-342900" lvl="0" marL="457200" rtl="0" algn="l">
              <a:spcBef>
                <a:spcPts val="0"/>
              </a:spcBef>
              <a:spcAft>
                <a:spcPts val="0"/>
              </a:spcAft>
              <a:buSzPts val="1800"/>
              <a:buChar char="●"/>
            </a:pPr>
            <a:r>
              <a:rPr lang="en-GB"/>
              <a:t>Maintainability</a:t>
            </a:r>
            <a:endParaRPr/>
          </a:p>
          <a:p>
            <a:pPr indent="-342900" lvl="0" marL="457200" rtl="0" algn="l">
              <a:spcBef>
                <a:spcPts val="0"/>
              </a:spcBef>
              <a:spcAft>
                <a:spcPts val="0"/>
              </a:spcAft>
              <a:buSzPts val="1800"/>
              <a:buChar char="●"/>
            </a:pPr>
            <a:r>
              <a:rPr lang="en-GB" u="sng"/>
              <a:t>Expressiveness</a:t>
            </a:r>
            <a:r>
              <a:rPr lang="en-GB" u="sng"/>
              <a:t> of your policy language</a:t>
            </a:r>
            <a:endParaRPr u="sng"/>
          </a:p>
          <a:p>
            <a:pPr indent="-342900" lvl="0" marL="457200" rtl="0" algn="l">
              <a:spcBef>
                <a:spcPts val="0"/>
              </a:spcBef>
              <a:spcAft>
                <a:spcPts val="0"/>
              </a:spcAft>
              <a:buSzPts val="1800"/>
              <a:buChar char="●"/>
            </a:pPr>
            <a:r>
              <a:rPr lang="en-GB"/>
              <a:t>Compatibility</a:t>
            </a:r>
            <a:endParaRPr/>
          </a:p>
          <a:p>
            <a:pPr indent="-342900" lvl="0" marL="457200" rtl="0" algn="l">
              <a:spcBef>
                <a:spcPts val="0"/>
              </a:spcBef>
              <a:spcAft>
                <a:spcPts val="0"/>
              </a:spcAft>
              <a:buSzPts val="1800"/>
              <a:buChar char="●"/>
            </a:pPr>
            <a:r>
              <a:rPr lang="en-GB"/>
              <a:t>Cost (both for services, </a:t>
            </a:r>
            <a:r>
              <a:rPr lang="en-GB"/>
              <a:t>transition</a:t>
            </a:r>
            <a:r>
              <a:rPr lang="en-GB"/>
              <a:t> and </a:t>
            </a:r>
            <a:r>
              <a:rPr lang="en-GB"/>
              <a:t>ongoing</a:t>
            </a:r>
            <a:r>
              <a:rPr lang="en-GB"/>
              <a:t> </a:t>
            </a:r>
            <a:r>
              <a:rPr lang="en-GB"/>
              <a:t>maintenance</a:t>
            </a:r>
            <a:r>
              <a:rPr lang="en-GB"/>
              <a:t>)</a:t>
            </a:r>
            <a:endParaRPr/>
          </a:p>
        </p:txBody>
      </p:sp>
      <p:sp>
        <p:nvSpPr>
          <p:cNvPr id="333" name="Google Shape;333;p49"/>
          <p:cNvSpPr txBox="1"/>
          <p:nvPr/>
        </p:nvSpPr>
        <p:spPr>
          <a:xfrm>
            <a:off x="-800" y="3694950"/>
            <a:ext cx="9288000" cy="6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chemeClr val="lt2"/>
                </a:solidFill>
                <a:latin typeface="Roboto"/>
                <a:ea typeface="Roboto"/>
                <a:cs typeface="Roboto"/>
                <a:sym typeface="Roboto"/>
              </a:rPr>
              <a:t>“Perfect is the enemy of good”</a:t>
            </a:r>
            <a:endParaRPr b="1" sz="1800" u="sng">
              <a:solidFill>
                <a:schemeClr val="lt2"/>
              </a:solidFill>
              <a:latin typeface="Roboto"/>
              <a:ea typeface="Roboto"/>
              <a:cs typeface="Roboto"/>
              <a:sym typeface="Roboto"/>
            </a:endParaRPr>
          </a:p>
          <a:p>
            <a:pPr indent="0" lvl="0" marL="0" rtl="0" algn="ctr">
              <a:spcBef>
                <a:spcPts val="0"/>
              </a:spcBef>
              <a:spcAft>
                <a:spcPts val="0"/>
              </a:spcAft>
              <a:buNone/>
            </a:pPr>
            <a:r>
              <a:t/>
            </a:r>
            <a:endParaRPr b="1" sz="1800" u="sng">
              <a:solidFill>
                <a:schemeClr val="lt2"/>
              </a:solidFill>
              <a:latin typeface="Roboto"/>
              <a:ea typeface="Roboto"/>
              <a:cs typeface="Roboto"/>
              <a:sym typeface="Roboto"/>
            </a:endParaRPr>
          </a:p>
          <a:p>
            <a:pPr indent="-342900" lvl="0" marL="457200" rtl="0" algn="ctr">
              <a:spcBef>
                <a:spcPts val="0"/>
              </a:spcBef>
              <a:spcAft>
                <a:spcPts val="0"/>
              </a:spcAft>
              <a:buClr>
                <a:schemeClr val="lt2"/>
              </a:buClr>
              <a:buSzPts val="1800"/>
              <a:buFont typeface="Roboto"/>
              <a:buChar char="-"/>
            </a:pPr>
            <a:r>
              <a:rPr lang="en-GB" sz="1800">
                <a:solidFill>
                  <a:schemeClr val="lt2"/>
                </a:solidFill>
                <a:latin typeface="Roboto"/>
                <a:ea typeface="Roboto"/>
                <a:cs typeface="Roboto"/>
                <a:sym typeface="Roboto"/>
              </a:rPr>
              <a:t>Voltaire</a:t>
            </a:r>
            <a:endParaRPr sz="1800">
              <a:solidFill>
                <a:schemeClr val="l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P Slide Theme v1.2">
  <a:themeElements>
    <a:clrScheme name="Simple Light">
      <a:dk1>
        <a:srgbClr val="2C3078"/>
      </a:dk1>
      <a:lt1>
        <a:srgbClr val="FBFAFF"/>
      </a:lt1>
      <a:dk2>
        <a:srgbClr val="FBFAFF"/>
      </a:dk2>
      <a:lt2>
        <a:srgbClr val="2E39B3"/>
      </a:lt2>
      <a:accent1>
        <a:srgbClr val="26A7DF"/>
      </a:accent1>
      <a:accent2>
        <a:srgbClr val="65C08C"/>
      </a:accent2>
      <a:accent3>
        <a:srgbClr val="E14F26"/>
      </a:accent3>
      <a:accent4>
        <a:srgbClr val="EA580B"/>
      </a:accent4>
      <a:accent5>
        <a:srgbClr val="000000"/>
      </a:accent5>
      <a:accent6>
        <a:srgbClr val="EE3F6A"/>
      </a:accent6>
      <a:hlink>
        <a:srgbClr val="FBFA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